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sldIdLst>
    <p:sldId id="371" r:id="rId2"/>
    <p:sldId id="299" r:id="rId3"/>
    <p:sldId id="300" r:id="rId4"/>
    <p:sldId id="426" r:id="rId5"/>
    <p:sldId id="455" r:id="rId6"/>
    <p:sldId id="456" r:id="rId7"/>
    <p:sldId id="441" r:id="rId8"/>
    <p:sldId id="457" r:id="rId9"/>
    <p:sldId id="372" r:id="rId10"/>
    <p:sldId id="432" r:id="rId11"/>
    <p:sldId id="436" r:id="rId12"/>
    <p:sldId id="437" r:id="rId13"/>
    <p:sldId id="438" r:id="rId14"/>
    <p:sldId id="439" r:id="rId15"/>
    <p:sldId id="440" r:id="rId16"/>
    <p:sldId id="369" r:id="rId17"/>
    <p:sldId id="442" r:id="rId18"/>
    <p:sldId id="390" r:id="rId19"/>
    <p:sldId id="373" r:id="rId20"/>
    <p:sldId id="445" r:id="rId21"/>
    <p:sldId id="448" r:id="rId22"/>
    <p:sldId id="449" r:id="rId23"/>
    <p:sldId id="387" r:id="rId24"/>
    <p:sldId id="450" r:id="rId25"/>
    <p:sldId id="444" r:id="rId26"/>
    <p:sldId id="451" r:id="rId27"/>
    <p:sldId id="374" r:id="rId28"/>
    <p:sldId id="452" r:id="rId29"/>
    <p:sldId id="391" r:id="rId30"/>
    <p:sldId id="453" r:id="rId31"/>
    <p:sldId id="375" r:id="rId32"/>
    <p:sldId id="454" r:id="rId33"/>
    <p:sldId id="388" r:id="rId34"/>
    <p:sldId id="458" r:id="rId35"/>
    <p:sldId id="389" r:id="rId36"/>
    <p:sldId id="459" r:id="rId37"/>
    <p:sldId id="274" r:id="rId38"/>
    <p:sldId id="298" r:id="rId39"/>
    <p:sldId id="400"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780" y="6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10/7/2024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2827147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1</a:t>
            </a:fld>
            <a:endParaRPr lang="en-US"/>
          </a:p>
        </p:txBody>
      </p:sp>
    </p:spTree>
    <p:extLst>
      <p:ext uri="{BB962C8B-B14F-4D97-AF65-F5344CB8AC3E}">
        <p14:creationId xmlns:p14="http://schemas.microsoft.com/office/powerpoint/2010/main" val="978184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10/7/2024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10/7/2024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10/7/2024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10/7/2024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10/7/2024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10/7/2024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10/7/2024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10/7/2024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3100</a:t>
            </a:r>
          </a:p>
        </p:txBody>
      </p:sp>
      <p:sp>
        <p:nvSpPr>
          <p:cNvPr id="3" name="Subtitle 2"/>
          <p:cNvSpPr>
            <a:spLocks noGrp="1"/>
          </p:cNvSpPr>
          <p:nvPr>
            <p:ph type="subTitle" idx="1"/>
          </p:nvPr>
        </p:nvSpPr>
        <p:spPr/>
        <p:txBody>
          <a:bodyPr/>
          <a:lstStyle/>
          <a:p>
            <a:r>
              <a:rPr lang="en-US" dirty="0"/>
              <a:t>Week 7 - Monday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274D6-4C38-4D18-89D3-C57545E51EBB}"/>
              </a:ext>
            </a:extLst>
          </p:cNvPr>
          <p:cNvSpPr>
            <a:spLocks noGrp="1"/>
          </p:cNvSpPr>
          <p:nvPr>
            <p:ph type="title"/>
          </p:nvPr>
        </p:nvSpPr>
        <p:spPr/>
        <p:txBody>
          <a:bodyPr/>
          <a:lstStyle/>
          <a:p>
            <a:r>
              <a:rPr lang="en-US" dirty="0"/>
              <a:t>Detailed design</a:t>
            </a:r>
          </a:p>
        </p:txBody>
      </p:sp>
      <p:sp>
        <p:nvSpPr>
          <p:cNvPr id="3" name="Content Placeholder 2">
            <a:extLst>
              <a:ext uri="{FF2B5EF4-FFF2-40B4-BE49-F238E27FC236}">
                <a16:creationId xmlns:a16="http://schemas.microsoft.com/office/drawing/2014/main" id="{76F1056C-4D50-406B-9BF4-78308008158F}"/>
              </a:ext>
            </a:extLst>
          </p:cNvPr>
          <p:cNvSpPr>
            <a:spLocks noGrp="1"/>
          </p:cNvSpPr>
          <p:nvPr>
            <p:ph idx="1"/>
          </p:nvPr>
        </p:nvSpPr>
        <p:spPr/>
        <p:txBody>
          <a:bodyPr/>
          <a:lstStyle/>
          <a:p>
            <a:r>
              <a:rPr lang="en-US" b="1" dirty="0"/>
              <a:t>Detailed design</a:t>
            </a:r>
            <a:r>
              <a:rPr lang="en-US" dirty="0"/>
              <a:t> is specifying the internals of the major components</a:t>
            </a:r>
          </a:p>
          <a:p>
            <a:r>
              <a:rPr lang="en-US" dirty="0"/>
              <a:t>Sequence diagrams and state diagrams can be useful for this kind of design</a:t>
            </a:r>
          </a:p>
          <a:p>
            <a:r>
              <a:rPr lang="en-US" dirty="0"/>
              <a:t>However, class diagrams are indispensable</a:t>
            </a:r>
          </a:p>
          <a:p>
            <a:endParaRPr lang="en-US" dirty="0"/>
          </a:p>
        </p:txBody>
      </p:sp>
    </p:spTree>
    <p:extLst>
      <p:ext uri="{BB962C8B-B14F-4D97-AF65-F5344CB8AC3E}">
        <p14:creationId xmlns:p14="http://schemas.microsoft.com/office/powerpoint/2010/main" val="364052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AAD54FE-A70D-4820-8413-C2EBD82B62D3}"/>
              </a:ext>
            </a:extLst>
          </p:cNvPr>
          <p:cNvPicPr>
            <a:picLocks noChangeAspect="1"/>
          </p:cNvPicPr>
          <p:nvPr/>
        </p:nvPicPr>
        <p:blipFill>
          <a:blip r:embed="rId2"/>
          <a:stretch>
            <a:fillRect/>
          </a:stretch>
        </p:blipFill>
        <p:spPr>
          <a:xfrm>
            <a:off x="6858000" y="3053751"/>
            <a:ext cx="5103363" cy="2737449"/>
          </a:xfrm>
          <a:prstGeom prst="rect">
            <a:avLst/>
          </a:prstGeom>
        </p:spPr>
      </p:pic>
      <p:sp>
        <p:nvSpPr>
          <p:cNvPr id="2" name="Title 1">
            <a:extLst>
              <a:ext uri="{FF2B5EF4-FFF2-40B4-BE49-F238E27FC236}">
                <a16:creationId xmlns:a16="http://schemas.microsoft.com/office/drawing/2014/main" id="{CBB9A29B-FCD5-40DA-86B2-34FC81C919B5}"/>
              </a:ext>
            </a:extLst>
          </p:cNvPr>
          <p:cNvSpPr>
            <a:spLocks noGrp="1"/>
          </p:cNvSpPr>
          <p:nvPr>
            <p:ph type="title"/>
          </p:nvPr>
        </p:nvSpPr>
        <p:spPr/>
        <p:txBody>
          <a:bodyPr/>
          <a:lstStyle/>
          <a:p>
            <a:r>
              <a:rPr lang="en-US" dirty="0"/>
              <a:t>More depth on class diagrams</a:t>
            </a:r>
          </a:p>
        </p:txBody>
      </p:sp>
      <p:sp>
        <p:nvSpPr>
          <p:cNvPr id="3" name="Content Placeholder 2">
            <a:extLst>
              <a:ext uri="{FF2B5EF4-FFF2-40B4-BE49-F238E27FC236}">
                <a16:creationId xmlns:a16="http://schemas.microsoft.com/office/drawing/2014/main" id="{D7CE4852-05F5-4F58-A408-7F051485A9E2}"/>
              </a:ext>
            </a:extLst>
          </p:cNvPr>
          <p:cNvSpPr>
            <a:spLocks noGrp="1"/>
          </p:cNvSpPr>
          <p:nvPr>
            <p:ph idx="1"/>
          </p:nvPr>
        </p:nvSpPr>
        <p:spPr>
          <a:xfrm>
            <a:off x="381000" y="1775192"/>
            <a:ext cx="6705600" cy="4625609"/>
          </a:xfrm>
        </p:spPr>
        <p:txBody>
          <a:bodyPr>
            <a:normAutofit fontScale="62500" lnSpcReduction="20000"/>
          </a:bodyPr>
          <a:lstStyle/>
          <a:p>
            <a:r>
              <a:rPr lang="en-US" b="1" dirty="0"/>
              <a:t>Class diagrams</a:t>
            </a:r>
            <a:r>
              <a:rPr lang="en-US" dirty="0"/>
              <a:t> are made up of </a:t>
            </a:r>
            <a:r>
              <a:rPr lang="en-US" b="1" dirty="0"/>
              <a:t>class symbols</a:t>
            </a:r>
            <a:r>
              <a:rPr lang="en-US" dirty="0"/>
              <a:t> (rectangles)</a:t>
            </a:r>
          </a:p>
          <a:p>
            <a:r>
              <a:rPr lang="en-US" dirty="0"/>
              <a:t>These class symbols contain one or more </a:t>
            </a:r>
            <a:r>
              <a:rPr lang="en-US" b="1" dirty="0"/>
              <a:t>compartments</a:t>
            </a:r>
          </a:p>
          <a:p>
            <a:r>
              <a:rPr lang="en-US" dirty="0"/>
              <a:t>The top compartment has the class name</a:t>
            </a:r>
          </a:p>
          <a:p>
            <a:r>
              <a:rPr lang="en-US" dirty="0"/>
              <a:t>A second, optional compartment often contains attributes (called member variables in Java classes)</a:t>
            </a:r>
          </a:p>
          <a:p>
            <a:pPr lvl="1"/>
            <a:r>
              <a:rPr lang="en-US" dirty="0"/>
              <a:t>Often followed by a colon with the type</a:t>
            </a:r>
          </a:p>
          <a:p>
            <a:r>
              <a:rPr lang="en-US" dirty="0"/>
              <a:t>A third, optional compartment often contains operations (called methods in Java classes)</a:t>
            </a:r>
          </a:p>
          <a:p>
            <a:pPr lvl="1"/>
            <a:r>
              <a:rPr lang="en-US" dirty="0"/>
              <a:t>Sometimes followed by parameter and return types</a:t>
            </a:r>
          </a:p>
          <a:p>
            <a:r>
              <a:rPr lang="en-US" dirty="0"/>
              <a:t>Visibility modifiers can be marked:</a:t>
            </a:r>
          </a:p>
          <a:p>
            <a:pPr lvl="1"/>
            <a:r>
              <a:rPr lang="en-US" b="1" dirty="0"/>
              <a:t>+</a:t>
            </a:r>
            <a:r>
              <a:rPr lang="en-US" dirty="0"/>
              <a:t> for public</a:t>
            </a:r>
          </a:p>
          <a:p>
            <a:pPr lvl="1"/>
            <a:r>
              <a:rPr lang="en-US" b="1" dirty="0"/>
              <a:t>#</a:t>
            </a:r>
            <a:r>
              <a:rPr lang="en-US" dirty="0"/>
              <a:t> for protected</a:t>
            </a:r>
          </a:p>
          <a:p>
            <a:pPr lvl="1"/>
            <a:r>
              <a:rPr lang="en-US" b="1" dirty="0"/>
              <a:t>~</a:t>
            </a:r>
            <a:r>
              <a:rPr lang="en-US" dirty="0"/>
              <a:t> for package</a:t>
            </a:r>
          </a:p>
          <a:p>
            <a:pPr lvl="1"/>
            <a:r>
              <a:rPr lang="en-US" b="1" dirty="0"/>
              <a:t>-</a:t>
            </a:r>
            <a:r>
              <a:rPr lang="en-US" dirty="0"/>
              <a:t> for private</a:t>
            </a:r>
          </a:p>
          <a:p>
            <a:r>
              <a:rPr lang="en-US" dirty="0"/>
              <a:t>Only important attributes and operations need to be specified</a:t>
            </a:r>
          </a:p>
          <a:p>
            <a:pPr lvl="1"/>
            <a:r>
              <a:rPr lang="en-US" dirty="0"/>
              <a:t>Classes might contain others that aren't shown</a:t>
            </a:r>
          </a:p>
        </p:txBody>
      </p:sp>
    </p:spTree>
    <p:extLst>
      <p:ext uri="{BB962C8B-B14F-4D97-AF65-F5344CB8AC3E}">
        <p14:creationId xmlns:p14="http://schemas.microsoft.com/office/powerpoint/2010/main" val="43022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931300A-0074-47FA-A967-665C811EB998}"/>
              </a:ext>
            </a:extLst>
          </p:cNvPr>
          <p:cNvPicPr>
            <a:picLocks noChangeAspect="1"/>
          </p:cNvPicPr>
          <p:nvPr/>
        </p:nvPicPr>
        <p:blipFill>
          <a:blip r:embed="rId2"/>
          <a:stretch>
            <a:fillRect/>
          </a:stretch>
        </p:blipFill>
        <p:spPr>
          <a:xfrm>
            <a:off x="2990850" y="4114800"/>
            <a:ext cx="6210300" cy="2542131"/>
          </a:xfrm>
          <a:prstGeom prst="rect">
            <a:avLst/>
          </a:prstGeom>
        </p:spPr>
      </p:pic>
      <p:sp>
        <p:nvSpPr>
          <p:cNvPr id="2" name="Title 1">
            <a:extLst>
              <a:ext uri="{FF2B5EF4-FFF2-40B4-BE49-F238E27FC236}">
                <a16:creationId xmlns:a16="http://schemas.microsoft.com/office/drawing/2014/main" id="{882C44A7-B7F2-4471-8DBF-569DC4E61326}"/>
              </a:ext>
            </a:extLst>
          </p:cNvPr>
          <p:cNvSpPr>
            <a:spLocks noGrp="1"/>
          </p:cNvSpPr>
          <p:nvPr>
            <p:ph type="title"/>
          </p:nvPr>
        </p:nvSpPr>
        <p:spPr/>
        <p:txBody>
          <a:bodyPr/>
          <a:lstStyle/>
          <a:p>
            <a:r>
              <a:rPr lang="en-US" dirty="0"/>
              <a:t>Inheritance and interfaces in class diagrams</a:t>
            </a:r>
          </a:p>
        </p:txBody>
      </p:sp>
      <p:sp>
        <p:nvSpPr>
          <p:cNvPr id="3" name="Content Placeholder 2">
            <a:extLst>
              <a:ext uri="{FF2B5EF4-FFF2-40B4-BE49-F238E27FC236}">
                <a16:creationId xmlns:a16="http://schemas.microsoft.com/office/drawing/2014/main" id="{8F0A7B81-1A7B-4080-B2B8-735A5990CB48}"/>
              </a:ext>
            </a:extLst>
          </p:cNvPr>
          <p:cNvSpPr>
            <a:spLocks noGrp="1"/>
          </p:cNvSpPr>
          <p:nvPr>
            <p:ph idx="1"/>
          </p:nvPr>
        </p:nvSpPr>
        <p:spPr>
          <a:xfrm>
            <a:off x="609600" y="1775193"/>
            <a:ext cx="11277600" cy="2644407"/>
          </a:xfrm>
        </p:spPr>
        <p:txBody>
          <a:bodyPr>
            <a:normAutofit fontScale="70000" lnSpcReduction="20000"/>
          </a:bodyPr>
          <a:lstStyle/>
          <a:p>
            <a:r>
              <a:rPr lang="en-US" dirty="0"/>
              <a:t>Inheritance is shown with the </a:t>
            </a:r>
            <a:r>
              <a:rPr lang="en-US" b="1" dirty="0"/>
              <a:t>generalization</a:t>
            </a:r>
            <a:r>
              <a:rPr lang="en-US" dirty="0"/>
              <a:t> connector</a:t>
            </a:r>
          </a:p>
          <a:p>
            <a:pPr lvl="1"/>
            <a:r>
              <a:rPr lang="en-US" dirty="0"/>
              <a:t>A solid line from the child class to a solid triangle connected to the parent class</a:t>
            </a:r>
          </a:p>
          <a:p>
            <a:pPr lvl="1"/>
            <a:r>
              <a:rPr lang="en-US" dirty="0"/>
              <a:t>Confusingly, this means that children classes point at their parent classes</a:t>
            </a:r>
          </a:p>
          <a:p>
            <a:r>
              <a:rPr lang="en-US" dirty="0"/>
              <a:t>Interfaces look like classes but are marked with </a:t>
            </a:r>
            <a:r>
              <a:rPr lang="en-US" b="1" dirty="0"/>
              <a:t>«interface»</a:t>
            </a:r>
            <a:r>
              <a:rPr lang="en-US" dirty="0"/>
              <a:t> above the class name</a:t>
            </a:r>
          </a:p>
          <a:p>
            <a:pPr lvl="1"/>
            <a:r>
              <a:rPr lang="en-US" dirty="0"/>
              <a:t>This kind of marking is called a </a:t>
            </a:r>
            <a:r>
              <a:rPr lang="en-US" b="1" dirty="0"/>
              <a:t>stereotype</a:t>
            </a:r>
          </a:p>
          <a:p>
            <a:pPr lvl="1"/>
            <a:r>
              <a:rPr lang="en-US" dirty="0"/>
              <a:t>Stereotypes show extra information that wasn't part of the original UML class diagram specification</a:t>
            </a:r>
          </a:p>
          <a:p>
            <a:r>
              <a:rPr lang="en-US" dirty="0"/>
              <a:t>Classes that implement interfaces have dashed lines leading to a solid triangle connected to the interface</a:t>
            </a:r>
          </a:p>
        </p:txBody>
      </p:sp>
    </p:spTree>
    <p:extLst>
      <p:ext uri="{BB962C8B-B14F-4D97-AF65-F5344CB8AC3E}">
        <p14:creationId xmlns:p14="http://schemas.microsoft.com/office/powerpoint/2010/main" val="2761870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5567C01-3B62-4EC6-89E7-B80E6F19C99B}"/>
              </a:ext>
            </a:extLst>
          </p:cNvPr>
          <p:cNvPicPr>
            <a:picLocks noChangeAspect="1"/>
          </p:cNvPicPr>
          <p:nvPr/>
        </p:nvPicPr>
        <p:blipFill>
          <a:blip r:embed="rId2"/>
          <a:stretch>
            <a:fillRect/>
          </a:stretch>
        </p:blipFill>
        <p:spPr>
          <a:xfrm>
            <a:off x="1828800" y="5119810"/>
            <a:ext cx="4343400" cy="1585790"/>
          </a:xfrm>
          <a:prstGeom prst="rect">
            <a:avLst/>
          </a:prstGeom>
        </p:spPr>
      </p:pic>
      <p:pic>
        <p:nvPicPr>
          <p:cNvPr id="4" name="Picture 3">
            <a:extLst>
              <a:ext uri="{FF2B5EF4-FFF2-40B4-BE49-F238E27FC236}">
                <a16:creationId xmlns:a16="http://schemas.microsoft.com/office/drawing/2014/main" id="{3498D95F-0562-47C6-B05C-5CDBBBDA2E6C}"/>
              </a:ext>
            </a:extLst>
          </p:cNvPr>
          <p:cNvPicPr>
            <a:picLocks noChangeAspect="1"/>
          </p:cNvPicPr>
          <p:nvPr/>
        </p:nvPicPr>
        <p:blipFill>
          <a:blip r:embed="rId3"/>
          <a:stretch>
            <a:fillRect/>
          </a:stretch>
        </p:blipFill>
        <p:spPr>
          <a:xfrm>
            <a:off x="7543800" y="1638300"/>
            <a:ext cx="4202702" cy="5067300"/>
          </a:xfrm>
          <a:prstGeom prst="rect">
            <a:avLst/>
          </a:prstGeom>
        </p:spPr>
      </p:pic>
      <p:sp>
        <p:nvSpPr>
          <p:cNvPr id="2" name="Title 1">
            <a:extLst>
              <a:ext uri="{FF2B5EF4-FFF2-40B4-BE49-F238E27FC236}">
                <a16:creationId xmlns:a16="http://schemas.microsoft.com/office/drawing/2014/main" id="{A970EAAA-8648-4110-B62A-E8A552AC3CE2}"/>
              </a:ext>
            </a:extLst>
          </p:cNvPr>
          <p:cNvSpPr>
            <a:spLocks noGrp="1"/>
          </p:cNvSpPr>
          <p:nvPr>
            <p:ph type="title"/>
          </p:nvPr>
        </p:nvSpPr>
        <p:spPr/>
        <p:txBody>
          <a:bodyPr/>
          <a:lstStyle/>
          <a:p>
            <a:r>
              <a:rPr lang="en-US" dirty="0"/>
              <a:t>Other associations</a:t>
            </a:r>
          </a:p>
        </p:txBody>
      </p:sp>
      <p:sp>
        <p:nvSpPr>
          <p:cNvPr id="3" name="Content Placeholder 2">
            <a:extLst>
              <a:ext uri="{FF2B5EF4-FFF2-40B4-BE49-F238E27FC236}">
                <a16:creationId xmlns:a16="http://schemas.microsoft.com/office/drawing/2014/main" id="{1E38A18D-975C-4D33-90EC-F16685E12CB8}"/>
              </a:ext>
            </a:extLst>
          </p:cNvPr>
          <p:cNvSpPr>
            <a:spLocks noGrp="1"/>
          </p:cNvSpPr>
          <p:nvPr>
            <p:ph idx="1"/>
          </p:nvPr>
        </p:nvSpPr>
        <p:spPr>
          <a:xfrm>
            <a:off x="609600" y="1775192"/>
            <a:ext cx="8001000" cy="3192217"/>
          </a:xfrm>
        </p:spPr>
        <p:txBody>
          <a:bodyPr>
            <a:normAutofit fontScale="85000" lnSpcReduction="20000"/>
          </a:bodyPr>
          <a:lstStyle/>
          <a:p>
            <a:r>
              <a:rPr lang="en-US" b="1" dirty="0"/>
              <a:t>Associations</a:t>
            </a:r>
            <a:r>
              <a:rPr lang="en-US" dirty="0"/>
              <a:t> </a:t>
            </a:r>
            <a:r>
              <a:rPr lang="en-US"/>
              <a:t>are shown </a:t>
            </a:r>
            <a:r>
              <a:rPr lang="en-US" dirty="0"/>
              <a:t>with lines between classes</a:t>
            </a:r>
          </a:p>
          <a:p>
            <a:pPr lvl="1"/>
            <a:r>
              <a:rPr lang="en-US" dirty="0"/>
              <a:t>Associations can be labeled to explain them</a:t>
            </a:r>
          </a:p>
          <a:p>
            <a:pPr lvl="1"/>
            <a:r>
              <a:rPr lang="en-US" dirty="0"/>
              <a:t>The lines can be marked with the </a:t>
            </a:r>
            <a:r>
              <a:rPr lang="en-US" b="1" dirty="0"/>
              <a:t>multiplicity</a:t>
            </a:r>
            <a:r>
              <a:rPr lang="en-US" dirty="0"/>
              <a:t>, showing how many of each class can be associated with the other</a:t>
            </a:r>
          </a:p>
          <a:p>
            <a:pPr lvl="1"/>
            <a:r>
              <a:rPr lang="en-US" dirty="0"/>
              <a:t>The multiplicity can be comma separated lists or ranges, and * means zero or more</a:t>
            </a:r>
          </a:p>
          <a:p>
            <a:r>
              <a:rPr lang="en-US" dirty="0"/>
              <a:t>When a class is part of another class, the part is connected by a line and a diamond (the </a:t>
            </a:r>
            <a:r>
              <a:rPr lang="en-US" b="1" dirty="0"/>
              <a:t>aggregation</a:t>
            </a:r>
            <a:r>
              <a:rPr lang="en-US" dirty="0"/>
              <a:t> connection) to the whole</a:t>
            </a:r>
          </a:p>
        </p:txBody>
      </p:sp>
    </p:spTree>
    <p:extLst>
      <p:ext uri="{BB962C8B-B14F-4D97-AF65-F5344CB8AC3E}">
        <p14:creationId xmlns:p14="http://schemas.microsoft.com/office/powerpoint/2010/main" val="149033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lass Diagram Example: GUI">
            <a:extLst>
              <a:ext uri="{FF2B5EF4-FFF2-40B4-BE49-F238E27FC236}">
                <a16:creationId xmlns:a16="http://schemas.microsoft.com/office/drawing/2014/main" id="{C2D6B2D5-C7F4-419F-A93D-C926DD1AE8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2950" y="1615241"/>
            <a:ext cx="10706100" cy="509035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B167691-053C-4981-A99A-FA8902D7A319}"/>
              </a:ext>
            </a:extLst>
          </p:cNvPr>
          <p:cNvSpPr>
            <a:spLocks noGrp="1"/>
          </p:cNvSpPr>
          <p:nvPr>
            <p:ph type="title"/>
          </p:nvPr>
        </p:nvSpPr>
        <p:spPr/>
        <p:txBody>
          <a:bodyPr/>
          <a:lstStyle/>
          <a:p>
            <a:r>
              <a:rPr lang="en-US" dirty="0"/>
              <a:t>Complex example</a:t>
            </a:r>
          </a:p>
        </p:txBody>
      </p:sp>
      <p:sp>
        <p:nvSpPr>
          <p:cNvPr id="3" name="Content Placeholder 2">
            <a:extLst>
              <a:ext uri="{FF2B5EF4-FFF2-40B4-BE49-F238E27FC236}">
                <a16:creationId xmlns:a16="http://schemas.microsoft.com/office/drawing/2014/main" id="{5E73A1C9-2657-4CE4-81BF-257CDB4EC7D8}"/>
              </a:ext>
            </a:extLst>
          </p:cNvPr>
          <p:cNvSpPr>
            <a:spLocks noGrp="1"/>
          </p:cNvSpPr>
          <p:nvPr>
            <p:ph idx="1"/>
          </p:nvPr>
        </p:nvSpPr>
        <p:spPr>
          <a:xfrm>
            <a:off x="7848600" y="1742047"/>
            <a:ext cx="3962400" cy="543953"/>
          </a:xfrm>
        </p:spPr>
        <p:txBody>
          <a:bodyPr>
            <a:noAutofit/>
          </a:bodyPr>
          <a:lstStyle/>
          <a:p>
            <a:pPr marL="118872" indent="0">
              <a:buNone/>
            </a:pPr>
            <a:r>
              <a:rPr lang="en-US" sz="2400" dirty="0"/>
              <a:t>From visual-paradigm.com</a:t>
            </a:r>
          </a:p>
        </p:txBody>
      </p:sp>
    </p:spTree>
    <p:extLst>
      <p:ext uri="{BB962C8B-B14F-4D97-AF65-F5344CB8AC3E}">
        <p14:creationId xmlns:p14="http://schemas.microsoft.com/office/powerpoint/2010/main" val="2061895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7CACAF-CEDD-4A9E-BB36-88AA49070C29}"/>
              </a:ext>
            </a:extLst>
          </p:cNvPr>
          <p:cNvSpPr>
            <a:spLocks noGrp="1"/>
          </p:cNvSpPr>
          <p:nvPr>
            <p:ph type="title"/>
          </p:nvPr>
        </p:nvSpPr>
        <p:spPr/>
        <p:txBody>
          <a:bodyPr/>
          <a:lstStyle/>
          <a:p>
            <a:r>
              <a:rPr lang="en-US" dirty="0"/>
              <a:t>Design Patterns</a:t>
            </a:r>
          </a:p>
        </p:txBody>
      </p:sp>
      <p:sp>
        <p:nvSpPr>
          <p:cNvPr id="5" name="Text Placeholder 4">
            <a:extLst>
              <a:ext uri="{FF2B5EF4-FFF2-40B4-BE49-F238E27FC236}">
                <a16:creationId xmlns:a16="http://schemas.microsoft.com/office/drawing/2014/main" id="{CEE399B9-1589-4666-BE24-89498BA0CC0B}"/>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031612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 class identification</a:t>
            </a:r>
          </a:p>
        </p:txBody>
      </p:sp>
      <p:sp>
        <p:nvSpPr>
          <p:cNvPr id="3" name="Content Placeholder 2"/>
          <p:cNvSpPr>
            <a:spLocks noGrp="1"/>
          </p:cNvSpPr>
          <p:nvPr>
            <p:ph idx="1"/>
          </p:nvPr>
        </p:nvSpPr>
        <p:spPr/>
        <p:txBody>
          <a:bodyPr>
            <a:normAutofit fontScale="92500" lnSpcReduction="20000"/>
          </a:bodyPr>
          <a:lstStyle/>
          <a:p>
            <a:r>
              <a:rPr lang="en-US" dirty="0"/>
              <a:t>With an architecture designed, you can break down its components into the actual software objects you will need</a:t>
            </a:r>
          </a:p>
          <a:p>
            <a:pPr lvl="1"/>
            <a:r>
              <a:rPr lang="en-US" dirty="0"/>
              <a:t>There's no cookbook way to do this</a:t>
            </a:r>
          </a:p>
          <a:p>
            <a:pPr lvl="1"/>
            <a:r>
              <a:rPr lang="en-US" dirty="0"/>
              <a:t>It requires thinking long and hard about how best to break functionality into small pieces</a:t>
            </a:r>
          </a:p>
          <a:p>
            <a:r>
              <a:rPr lang="en-US" dirty="0"/>
              <a:t>Possible approaches:</a:t>
            </a:r>
          </a:p>
          <a:p>
            <a:pPr lvl="1"/>
            <a:r>
              <a:rPr lang="en-US" dirty="0"/>
              <a:t>Look at the written description of your system.  Nouns map to objects and members.  Verbs map to operations, services, and methods.</a:t>
            </a:r>
          </a:p>
          <a:p>
            <a:pPr lvl="1"/>
            <a:r>
              <a:rPr lang="en-US" dirty="0"/>
              <a:t>Tangible entities map to objects and members. For example, aircraft, managers, events, and locations might all be objects.</a:t>
            </a:r>
          </a:p>
          <a:p>
            <a:pPr lvl="1"/>
            <a:r>
              <a:rPr lang="en-US" dirty="0"/>
              <a:t>Analyze different use cases and try to find objects that use cases have in common.</a:t>
            </a:r>
          </a:p>
        </p:txBody>
      </p:sp>
    </p:spTree>
    <p:extLst>
      <p:ext uri="{BB962C8B-B14F-4D97-AF65-F5344CB8AC3E}">
        <p14:creationId xmlns:p14="http://schemas.microsoft.com/office/powerpoint/2010/main" val="317080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Design patterns</a:t>
            </a:r>
          </a:p>
        </p:txBody>
      </p:sp>
      <p:sp>
        <p:nvSpPr>
          <p:cNvPr id="5" name="Content Placeholder 4"/>
          <p:cNvSpPr>
            <a:spLocks noGrp="1"/>
          </p:cNvSpPr>
          <p:nvPr>
            <p:ph idx="1"/>
          </p:nvPr>
        </p:nvSpPr>
        <p:spPr/>
        <p:txBody>
          <a:bodyPr>
            <a:normAutofit fontScale="92500" lnSpcReduction="20000"/>
          </a:bodyPr>
          <a:lstStyle/>
          <a:p>
            <a:r>
              <a:rPr lang="en-US" b="1" dirty="0"/>
              <a:t>Software design patterns</a:t>
            </a:r>
            <a:r>
              <a:rPr lang="en-US" dirty="0"/>
              <a:t> are ways of designing objects that have been used successfully in the past</a:t>
            </a:r>
          </a:p>
          <a:p>
            <a:pPr lvl="1"/>
            <a:r>
              <a:rPr lang="en-US" dirty="0"/>
              <a:t>Think of them as rough blueprints or guidelines</a:t>
            </a:r>
          </a:p>
          <a:p>
            <a:r>
              <a:rPr lang="en-US" dirty="0"/>
              <a:t>The idea emerged in the late 70s and is best known from the 1994 book </a:t>
            </a:r>
            <a:r>
              <a:rPr lang="en-US" i="1" dirty="0"/>
              <a:t>Design Patterns: Elements of Reusable Object-Oriented Software</a:t>
            </a:r>
          </a:p>
          <a:p>
            <a:pPr lvl="1"/>
            <a:r>
              <a:rPr lang="en-US" dirty="0"/>
              <a:t>23 different patterns, written by the Gang of Four: Gamma, Helm, Johnson, and </a:t>
            </a:r>
            <a:r>
              <a:rPr lang="en-US" dirty="0" err="1"/>
              <a:t>Vlissides</a:t>
            </a:r>
            <a:endParaRPr lang="en-US" dirty="0"/>
          </a:p>
          <a:p>
            <a:r>
              <a:rPr lang="en-US" dirty="0"/>
              <a:t>10 years ago, job interviews routinely asked questions about design patterns</a:t>
            </a:r>
          </a:p>
          <a:p>
            <a:r>
              <a:rPr lang="en-US" dirty="0"/>
              <a:t>The software engineering community is not as focused on design patterns now, though they are still useful</a:t>
            </a:r>
          </a:p>
        </p:txBody>
      </p:sp>
    </p:spTree>
    <p:extLst>
      <p:ext uri="{BB962C8B-B14F-4D97-AF65-F5344CB8AC3E}">
        <p14:creationId xmlns:p14="http://schemas.microsoft.com/office/powerpoint/2010/main" val="36909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design patterns</a:t>
            </a:r>
          </a:p>
        </p:txBody>
      </p:sp>
      <p:sp>
        <p:nvSpPr>
          <p:cNvPr id="3" name="Content Placeholder 2"/>
          <p:cNvSpPr>
            <a:spLocks noGrp="1"/>
          </p:cNvSpPr>
          <p:nvPr>
            <p:ph idx="1"/>
          </p:nvPr>
        </p:nvSpPr>
        <p:spPr/>
        <p:txBody>
          <a:bodyPr/>
          <a:lstStyle/>
          <a:p>
            <a:r>
              <a:rPr lang="en-US" dirty="0"/>
              <a:t>Design patterns have four essential elements:</a:t>
            </a:r>
          </a:p>
          <a:p>
            <a:pPr lvl="1"/>
            <a:r>
              <a:rPr lang="en-US" dirty="0"/>
              <a:t>A meaningful name</a:t>
            </a:r>
          </a:p>
          <a:p>
            <a:pPr lvl="1"/>
            <a:r>
              <a:rPr lang="en-US" dirty="0"/>
              <a:t>A description of the problem area that explains when the pattern may be applied</a:t>
            </a:r>
          </a:p>
          <a:p>
            <a:pPr lvl="1"/>
            <a:r>
              <a:rPr lang="en-US" dirty="0"/>
              <a:t>A solution description of the parts of the design, their relationships, and their responsibilities</a:t>
            </a:r>
          </a:p>
          <a:p>
            <a:pPr lvl="1"/>
            <a:r>
              <a:rPr lang="en-US" dirty="0"/>
              <a:t>A statement of the consequences of using the design pattern</a:t>
            </a:r>
          </a:p>
          <a:p>
            <a:r>
              <a:rPr lang="en-US" dirty="0"/>
              <a:t>Patterns are more abstract than code</a:t>
            </a:r>
          </a:p>
        </p:txBody>
      </p:sp>
    </p:spTree>
    <p:extLst>
      <p:ext uri="{BB962C8B-B14F-4D97-AF65-F5344CB8AC3E}">
        <p14:creationId xmlns:p14="http://schemas.microsoft.com/office/powerpoint/2010/main" val="237226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Composite pattern</a:t>
            </a:r>
          </a:p>
        </p:txBody>
      </p:sp>
      <p:sp>
        <p:nvSpPr>
          <p:cNvPr id="3" name="Content Placeholder 2"/>
          <p:cNvSpPr>
            <a:spLocks noGrp="1"/>
          </p:cNvSpPr>
          <p:nvPr>
            <p:ph idx="1"/>
          </p:nvPr>
        </p:nvSpPr>
        <p:spPr>
          <a:xfrm>
            <a:off x="609600" y="1775193"/>
            <a:ext cx="5715000" cy="4701807"/>
          </a:xfrm>
        </p:spPr>
        <p:txBody>
          <a:bodyPr>
            <a:normAutofit fontScale="77500" lnSpcReduction="20000"/>
          </a:bodyPr>
          <a:lstStyle/>
          <a:p>
            <a:r>
              <a:rPr lang="en-US" dirty="0"/>
              <a:t>The </a:t>
            </a:r>
            <a:r>
              <a:rPr lang="en-US" b="1" dirty="0"/>
              <a:t>composite pattern</a:t>
            </a:r>
            <a:r>
              <a:rPr lang="en-US" dirty="0"/>
              <a:t> is useful for part-whole hierarchies of objects</a:t>
            </a:r>
          </a:p>
          <a:p>
            <a:r>
              <a:rPr lang="en-US" dirty="0"/>
              <a:t>A group of objects somewhere in the hierarchy can be treated like a single object</a:t>
            </a:r>
          </a:p>
          <a:p>
            <a:r>
              <a:rPr lang="en-US" dirty="0"/>
              <a:t>The Swing library uses the composite pattern for its graphical components</a:t>
            </a:r>
          </a:p>
          <a:p>
            <a:r>
              <a:rPr lang="en-US" dirty="0"/>
              <a:t>Problems the composite pattern solves:</a:t>
            </a:r>
          </a:p>
          <a:p>
            <a:pPr lvl="1"/>
            <a:r>
              <a:rPr lang="en-US" dirty="0"/>
              <a:t>Representing a part-whole hierarchy so that clients can treat parts and wholes the same</a:t>
            </a:r>
          </a:p>
          <a:p>
            <a:pPr lvl="1"/>
            <a:r>
              <a:rPr lang="en-US" dirty="0"/>
              <a:t>Representing a part-whole hierarchy as a tree</a:t>
            </a:r>
          </a:p>
        </p:txBody>
      </p:sp>
      <p:pic>
        <p:nvPicPr>
          <p:cNvPr id="1026" name="Picture 2" descr="https://upload.wikimedia.org/wikipedia/commons/thumb/5/5a/Composite_UML_class_diagram_%28fixed%29.svg/1920px-Composite_UML_class_diagram_%28fixed%29.svg.png">
            <a:extLst>
              <a:ext uri="{FF2B5EF4-FFF2-40B4-BE49-F238E27FC236}">
                <a16:creationId xmlns:a16="http://schemas.microsoft.com/office/drawing/2014/main" id="{171F0851-5CAE-4AAE-9DF9-354F258DCC4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90933" y="2163635"/>
            <a:ext cx="6077267" cy="39249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692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Graphic design</a:t>
            </a:r>
          </a:p>
          <a:p>
            <a:r>
              <a:rPr lang="en-US" dirty="0"/>
              <a:t>Software engineering design</a:t>
            </a:r>
          </a:p>
          <a:p>
            <a:r>
              <a:rPr lang="en-US" dirty="0"/>
              <a:t>Architectural styles</a:t>
            </a:r>
          </a:p>
        </p:txBody>
      </p:sp>
    </p:spTree>
    <p:extLst>
      <p:ext uri="{BB962C8B-B14F-4D97-AF65-F5344CB8AC3E}">
        <p14:creationId xmlns:p14="http://schemas.microsoft.com/office/powerpoint/2010/main" val="158698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07FD5-ED41-4326-B46D-2CACA4B1C99E}"/>
              </a:ext>
            </a:extLst>
          </p:cNvPr>
          <p:cNvSpPr>
            <a:spLocks noGrp="1"/>
          </p:cNvSpPr>
          <p:nvPr>
            <p:ph type="title"/>
          </p:nvPr>
        </p:nvSpPr>
        <p:spPr/>
        <p:txBody>
          <a:bodyPr/>
          <a:lstStyle/>
          <a:p>
            <a:r>
              <a:rPr lang="en-US" dirty="0"/>
              <a:t>Composite pattern in code</a:t>
            </a:r>
          </a:p>
        </p:txBody>
      </p:sp>
      <p:sp>
        <p:nvSpPr>
          <p:cNvPr id="4" name="Rectangle 3">
            <a:extLst>
              <a:ext uri="{FF2B5EF4-FFF2-40B4-BE49-F238E27FC236}">
                <a16:creationId xmlns:a16="http://schemas.microsoft.com/office/drawing/2014/main" id="{F784A500-B4BA-4913-9B00-E81A27E20CE4}"/>
              </a:ext>
            </a:extLst>
          </p:cNvPr>
          <p:cNvSpPr/>
          <p:nvPr/>
        </p:nvSpPr>
        <p:spPr>
          <a:xfrm>
            <a:off x="609600" y="1676400"/>
            <a:ext cx="10972800" cy="48768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a:bodyPr>
          <a:lstStyle/>
          <a:p>
            <a:r>
              <a:rPr lang="en-US" sz="2400" b="1" dirty="0">
                <a:solidFill>
                  <a:srgbClr val="0070C0"/>
                </a:solidFill>
                <a:latin typeface="Courier New" panose="02070309020205020404" pitchFamily="49" charset="0"/>
                <a:cs typeface="Courier New" panose="02070309020205020404" pitchFamily="49" charset="0"/>
              </a:rPr>
              <a:t>interface </a:t>
            </a:r>
            <a:r>
              <a:rPr lang="en-US" sz="2400" b="1" dirty="0">
                <a:solidFill>
                  <a:schemeClr val="tx1"/>
                </a:solidFill>
                <a:latin typeface="Courier New" panose="02070309020205020404" pitchFamily="49" charset="0"/>
                <a:cs typeface="Courier New" panose="02070309020205020404" pitchFamily="49" charset="0"/>
              </a:rPr>
              <a:t>Component {</a:t>
            </a:r>
          </a:p>
          <a:p>
            <a:r>
              <a:rPr lang="en-US" sz="2400" b="1" dirty="0">
                <a:solidFill>
                  <a:schemeClr val="tx1"/>
                </a:solidFill>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public void</a:t>
            </a:r>
            <a:r>
              <a:rPr lang="en-US" sz="2400" b="1" dirty="0">
                <a:solidFill>
                  <a:schemeClr val="tx1"/>
                </a:solidFill>
                <a:latin typeface="Courier New" panose="02070309020205020404" pitchFamily="49" charset="0"/>
                <a:cs typeface="Courier New" panose="02070309020205020404" pitchFamily="49" charset="0"/>
              </a:rPr>
              <a:t> </a:t>
            </a:r>
            <a:r>
              <a:rPr lang="en-US" sz="2400" b="1" dirty="0" err="1">
                <a:solidFill>
                  <a:schemeClr val="tx1"/>
                </a:solidFill>
                <a:latin typeface="Courier New" panose="02070309020205020404" pitchFamily="49" charset="0"/>
                <a:cs typeface="Courier New" panose="02070309020205020404" pitchFamily="49" charset="0"/>
              </a:rPr>
              <a:t>doAction</a:t>
            </a:r>
            <a:r>
              <a:rPr lang="en-US" sz="2400" b="1" dirty="0">
                <a:solidFill>
                  <a:schemeClr val="tx1"/>
                </a:solidFill>
                <a:latin typeface="Courier New" panose="02070309020205020404" pitchFamily="49" charset="0"/>
                <a:cs typeface="Courier New" panose="02070309020205020404" pitchFamily="49" charset="0"/>
              </a:rPr>
              <a:t>(); </a:t>
            </a:r>
            <a:r>
              <a:rPr lang="en-US" sz="2400" b="1" dirty="0">
                <a:solidFill>
                  <a:srgbClr val="00B050"/>
                </a:solidFill>
                <a:latin typeface="Courier New" panose="02070309020205020404" pitchFamily="49" charset="0"/>
                <a:cs typeface="Courier New" panose="02070309020205020404" pitchFamily="49" charset="0"/>
              </a:rPr>
              <a:t>// Draw, print, etc.</a:t>
            </a:r>
          </a:p>
          <a:p>
            <a:r>
              <a:rPr lang="en-US" sz="2400" b="1" dirty="0">
                <a:solidFill>
                  <a:schemeClr val="tx1"/>
                </a:solidFill>
                <a:latin typeface="Courier New" panose="02070309020205020404" pitchFamily="49" charset="0"/>
                <a:cs typeface="Courier New" panose="02070309020205020404" pitchFamily="49" charset="0"/>
              </a:rPr>
              <a:t>}</a:t>
            </a:r>
          </a:p>
          <a:p>
            <a:r>
              <a:rPr lang="en-US" sz="2400" b="1" dirty="0">
                <a:solidFill>
                  <a:srgbClr val="0070C0"/>
                </a:solidFill>
                <a:latin typeface="Courier New" panose="02070309020205020404" pitchFamily="49" charset="0"/>
                <a:cs typeface="Courier New" panose="02070309020205020404" pitchFamily="49" charset="0"/>
              </a:rPr>
              <a:t>public class</a:t>
            </a:r>
            <a:r>
              <a:rPr lang="en-US" sz="2400" b="1" dirty="0">
                <a:latin typeface="Courier New" panose="02070309020205020404" pitchFamily="49" charset="0"/>
                <a:cs typeface="Courier New" panose="02070309020205020404" pitchFamily="49" charset="0"/>
              </a:rPr>
              <a:t> Composite </a:t>
            </a:r>
            <a:r>
              <a:rPr lang="en-US" sz="2400" b="1" dirty="0">
                <a:solidFill>
                  <a:srgbClr val="0070C0"/>
                </a:solidFill>
                <a:latin typeface="Courier New" panose="02070309020205020404" pitchFamily="49" charset="0"/>
                <a:cs typeface="Courier New" panose="02070309020205020404" pitchFamily="49" charset="0"/>
              </a:rPr>
              <a:t>implements</a:t>
            </a:r>
            <a:r>
              <a:rPr lang="en-US" sz="2400" b="1" dirty="0">
                <a:latin typeface="Courier New" panose="02070309020205020404" pitchFamily="49" charset="0"/>
                <a:cs typeface="Courier New" panose="02070309020205020404" pitchFamily="49" charset="0"/>
              </a:rPr>
              <a:t> Component {</a:t>
            </a:r>
          </a:p>
          <a:p>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private</a:t>
            </a:r>
            <a:r>
              <a:rPr lang="en-US" sz="2400" b="1" dirty="0">
                <a:latin typeface="Courier New" panose="02070309020205020404" pitchFamily="49" charset="0"/>
                <a:cs typeface="Courier New" panose="02070309020205020404" pitchFamily="49" charset="0"/>
              </a:rPr>
              <a:t> List&lt;Component&gt; children = </a:t>
            </a:r>
            <a:r>
              <a:rPr lang="en-US" sz="2400" b="1" dirty="0">
                <a:solidFill>
                  <a:srgbClr val="0070C0"/>
                </a:solidFill>
                <a:latin typeface="Courier New" panose="02070309020205020404" pitchFamily="49" charset="0"/>
                <a:cs typeface="Courier New" panose="02070309020205020404" pitchFamily="49" charset="0"/>
              </a:rPr>
              <a:t>new</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ArrayList</a:t>
            </a:r>
            <a:r>
              <a:rPr lang="en-US" sz="2400" b="1" dirty="0">
                <a:latin typeface="Courier New" panose="02070309020205020404" pitchFamily="49" charset="0"/>
                <a:cs typeface="Courier New" panose="02070309020205020404" pitchFamily="49" charset="0"/>
              </a:rPr>
              <a:t>&lt;&gt;();</a:t>
            </a:r>
          </a:p>
          <a:p>
            <a:pPr lvl="1"/>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public</a:t>
            </a:r>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void</a:t>
            </a:r>
            <a:r>
              <a:rPr lang="en-US" sz="2400" b="1" dirty="0">
                <a:latin typeface="Courier New" panose="02070309020205020404" pitchFamily="49" charset="0"/>
                <a:cs typeface="Courier New" panose="02070309020205020404" pitchFamily="49" charset="0"/>
              </a:rPr>
              <a:t> add(Component component) {</a:t>
            </a:r>
          </a:p>
          <a:p>
            <a:pPr lvl="1"/>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children.add</a:t>
            </a:r>
            <a:r>
              <a:rPr lang="en-US" sz="2400" b="1" dirty="0">
                <a:latin typeface="Courier New" panose="02070309020205020404" pitchFamily="49" charset="0"/>
                <a:cs typeface="Courier New" panose="02070309020205020404" pitchFamily="49" charset="0"/>
              </a:rPr>
              <a:t>(component);</a:t>
            </a:r>
          </a:p>
          <a:p>
            <a:pPr lvl="1"/>
            <a:r>
              <a:rPr lang="en-US" sz="2400" b="1" dirty="0">
                <a:latin typeface="Courier New" panose="02070309020205020404" pitchFamily="49" charset="0"/>
                <a:cs typeface="Courier New" panose="02070309020205020404" pitchFamily="49" charset="0"/>
              </a:rPr>
              <a:t>  }</a:t>
            </a:r>
          </a:p>
          <a:p>
            <a:pPr lvl="1"/>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public</a:t>
            </a:r>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void</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doAction</a:t>
            </a:r>
            <a:r>
              <a:rPr lang="en-US" sz="2400" b="1" dirty="0">
                <a:latin typeface="Courier New" panose="02070309020205020404" pitchFamily="49" charset="0"/>
                <a:cs typeface="Courier New" panose="02070309020205020404" pitchFamily="49" charset="0"/>
              </a:rPr>
              <a:t>() {</a:t>
            </a:r>
          </a:p>
          <a:p>
            <a:pPr lvl="1"/>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for</a:t>
            </a:r>
            <a:r>
              <a:rPr lang="en-US" sz="2400" b="1" dirty="0">
                <a:latin typeface="Courier New" panose="02070309020205020404" pitchFamily="49" charset="0"/>
                <a:cs typeface="Courier New" panose="02070309020205020404" pitchFamily="49" charset="0"/>
              </a:rPr>
              <a:t> (Component </a:t>
            </a:r>
            <a:r>
              <a:rPr lang="en-US" sz="2400" b="1" dirty="0" err="1">
                <a:latin typeface="Courier New" panose="02070309020205020404" pitchFamily="49" charset="0"/>
                <a:cs typeface="Courier New" panose="02070309020205020404" pitchFamily="49" charset="0"/>
              </a:rPr>
              <a:t>component</a:t>
            </a:r>
            <a:r>
              <a:rPr lang="en-US" sz="2400" b="1" dirty="0">
                <a:latin typeface="Courier New" panose="02070309020205020404" pitchFamily="49" charset="0"/>
                <a:cs typeface="Courier New" panose="02070309020205020404" pitchFamily="49" charset="0"/>
              </a:rPr>
              <a:t> : children)</a:t>
            </a:r>
          </a:p>
          <a:p>
            <a:pPr lvl="1"/>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component.doAction</a:t>
            </a:r>
            <a:r>
              <a:rPr lang="en-US" sz="2400" b="1" dirty="0">
                <a:latin typeface="Courier New" panose="02070309020205020404" pitchFamily="49" charset="0"/>
                <a:cs typeface="Courier New" panose="02070309020205020404" pitchFamily="49" charset="0"/>
              </a:rPr>
              <a:t>();</a:t>
            </a:r>
          </a:p>
          <a:p>
            <a:pPr lvl="1"/>
            <a:r>
              <a:rPr lang="en-US" sz="2400" b="1" dirty="0">
                <a:latin typeface="Courier New" panose="02070309020205020404" pitchFamily="49" charset="0"/>
                <a:cs typeface="Courier New" panose="02070309020205020404" pitchFamily="49" charset="0"/>
              </a:rPr>
              <a:t>  }</a:t>
            </a:r>
          </a:p>
          <a:p>
            <a:r>
              <a:rPr lang="en-US" sz="24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715085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Command pattern</a:t>
            </a:r>
          </a:p>
        </p:txBody>
      </p:sp>
      <p:sp>
        <p:nvSpPr>
          <p:cNvPr id="3" name="Content Placeholder 2"/>
          <p:cNvSpPr>
            <a:spLocks noGrp="1"/>
          </p:cNvSpPr>
          <p:nvPr>
            <p:ph idx="1"/>
          </p:nvPr>
        </p:nvSpPr>
        <p:spPr>
          <a:xfrm>
            <a:off x="609600" y="1775193"/>
            <a:ext cx="5562600" cy="4701807"/>
          </a:xfrm>
        </p:spPr>
        <p:txBody>
          <a:bodyPr>
            <a:normAutofit fontScale="92500" lnSpcReduction="20000"/>
          </a:bodyPr>
          <a:lstStyle/>
          <a:p>
            <a:r>
              <a:rPr lang="en-US" dirty="0"/>
              <a:t>The </a:t>
            </a:r>
            <a:r>
              <a:rPr lang="en-US" b="1" dirty="0"/>
              <a:t>command pattern</a:t>
            </a:r>
            <a:r>
              <a:rPr lang="en-US" dirty="0"/>
              <a:t> is useful for encapsulating an action in an object</a:t>
            </a:r>
          </a:p>
          <a:p>
            <a:r>
              <a:rPr lang="en-US" dirty="0"/>
              <a:t>The action is independent from the objects that used it and can be stored for later</a:t>
            </a:r>
          </a:p>
          <a:p>
            <a:r>
              <a:rPr lang="en-US" dirty="0"/>
              <a:t>The Swing library uses the command pattern for events</a:t>
            </a:r>
          </a:p>
          <a:p>
            <a:r>
              <a:rPr lang="en-US" dirty="0"/>
              <a:t>Problems the command pattern solves:</a:t>
            </a:r>
          </a:p>
          <a:p>
            <a:pPr lvl="1"/>
            <a:r>
              <a:rPr lang="en-US" dirty="0"/>
              <a:t>Decoupling the requester from a request</a:t>
            </a:r>
          </a:p>
        </p:txBody>
      </p:sp>
      <p:pic>
        <p:nvPicPr>
          <p:cNvPr id="4" name="Picture 3">
            <a:extLst>
              <a:ext uri="{FF2B5EF4-FFF2-40B4-BE49-F238E27FC236}">
                <a16:creationId xmlns:a16="http://schemas.microsoft.com/office/drawing/2014/main" id="{B779DC08-E535-4059-B0E2-FBE49B35DDAF}"/>
              </a:ext>
            </a:extLst>
          </p:cNvPr>
          <p:cNvPicPr>
            <a:picLocks noChangeAspect="1"/>
          </p:cNvPicPr>
          <p:nvPr/>
        </p:nvPicPr>
        <p:blipFill>
          <a:blip r:embed="rId2"/>
          <a:stretch>
            <a:fillRect/>
          </a:stretch>
        </p:blipFill>
        <p:spPr>
          <a:xfrm>
            <a:off x="6609730" y="1905000"/>
            <a:ext cx="4972670" cy="4366260"/>
          </a:xfrm>
          <a:prstGeom prst="rect">
            <a:avLst/>
          </a:prstGeom>
        </p:spPr>
      </p:pic>
    </p:spTree>
    <p:extLst>
      <p:ext uri="{BB962C8B-B14F-4D97-AF65-F5344CB8AC3E}">
        <p14:creationId xmlns:p14="http://schemas.microsoft.com/office/powerpoint/2010/main" val="100563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07FD5-ED41-4326-B46D-2CACA4B1C99E}"/>
              </a:ext>
            </a:extLst>
          </p:cNvPr>
          <p:cNvSpPr>
            <a:spLocks noGrp="1"/>
          </p:cNvSpPr>
          <p:nvPr>
            <p:ph type="title"/>
          </p:nvPr>
        </p:nvSpPr>
        <p:spPr/>
        <p:txBody>
          <a:bodyPr/>
          <a:lstStyle/>
          <a:p>
            <a:r>
              <a:rPr lang="en-US" dirty="0"/>
              <a:t>Command pattern in code</a:t>
            </a:r>
          </a:p>
        </p:txBody>
      </p:sp>
      <p:sp>
        <p:nvSpPr>
          <p:cNvPr id="4" name="Rectangle 3">
            <a:extLst>
              <a:ext uri="{FF2B5EF4-FFF2-40B4-BE49-F238E27FC236}">
                <a16:creationId xmlns:a16="http://schemas.microsoft.com/office/drawing/2014/main" id="{F784A500-B4BA-4913-9B00-E81A27E20CE4}"/>
              </a:ext>
            </a:extLst>
          </p:cNvPr>
          <p:cNvSpPr/>
          <p:nvPr/>
        </p:nvSpPr>
        <p:spPr>
          <a:xfrm>
            <a:off x="609600" y="1676400"/>
            <a:ext cx="10972800" cy="48768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fontScale="92500" lnSpcReduction="10000"/>
          </a:bodyPr>
          <a:lstStyle/>
          <a:p>
            <a:r>
              <a:rPr lang="en-US" sz="2400" b="1" dirty="0">
                <a:solidFill>
                  <a:srgbClr val="0070C0"/>
                </a:solidFill>
                <a:latin typeface="Courier New" panose="02070309020205020404" pitchFamily="49" charset="0"/>
                <a:cs typeface="Courier New" panose="02070309020205020404" pitchFamily="49" charset="0"/>
              </a:rPr>
              <a:t>interface </a:t>
            </a:r>
            <a:r>
              <a:rPr lang="en-US" sz="2400" b="1" dirty="0">
                <a:solidFill>
                  <a:schemeClr val="tx1"/>
                </a:solidFill>
                <a:latin typeface="Courier New" panose="02070309020205020404" pitchFamily="49" charset="0"/>
                <a:cs typeface="Courier New" panose="02070309020205020404" pitchFamily="49" charset="0"/>
              </a:rPr>
              <a:t>Command {</a:t>
            </a:r>
          </a:p>
          <a:p>
            <a:r>
              <a:rPr lang="en-US" sz="2400" b="1" dirty="0">
                <a:solidFill>
                  <a:schemeClr val="tx1"/>
                </a:solidFill>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public void</a:t>
            </a:r>
            <a:r>
              <a:rPr lang="en-US" sz="2400" b="1" dirty="0">
                <a:solidFill>
                  <a:schemeClr val="tx1"/>
                </a:solidFill>
                <a:latin typeface="Courier New" panose="02070309020205020404" pitchFamily="49" charset="0"/>
                <a:cs typeface="Courier New" panose="02070309020205020404" pitchFamily="49" charset="0"/>
              </a:rPr>
              <a:t> execute(); </a:t>
            </a:r>
            <a:r>
              <a:rPr lang="en-US" sz="2400" b="1" dirty="0">
                <a:solidFill>
                  <a:srgbClr val="00B050"/>
                </a:solidFill>
                <a:latin typeface="Courier New" panose="02070309020205020404" pitchFamily="49" charset="0"/>
                <a:cs typeface="Courier New" panose="02070309020205020404" pitchFamily="49" charset="0"/>
              </a:rPr>
              <a:t>// Do something</a:t>
            </a:r>
          </a:p>
          <a:p>
            <a:r>
              <a:rPr lang="en-US" sz="2400" b="1" dirty="0">
                <a:solidFill>
                  <a:schemeClr val="tx1"/>
                </a:solidFill>
                <a:latin typeface="Courier New" panose="02070309020205020404" pitchFamily="49" charset="0"/>
                <a:cs typeface="Courier New" panose="02070309020205020404" pitchFamily="49" charset="0"/>
              </a:rPr>
              <a:t>}</a:t>
            </a:r>
          </a:p>
          <a:p>
            <a:r>
              <a:rPr lang="en-US" sz="2400" b="1" dirty="0">
                <a:solidFill>
                  <a:srgbClr val="0070C0"/>
                </a:solidFill>
                <a:latin typeface="Courier New" panose="02070309020205020404" pitchFamily="49" charset="0"/>
                <a:cs typeface="Courier New" panose="02070309020205020404" pitchFamily="49" charset="0"/>
              </a:rPr>
              <a:t>public class</a:t>
            </a:r>
            <a:r>
              <a:rPr lang="en-US" sz="2400" b="1" dirty="0">
                <a:latin typeface="Courier New" panose="02070309020205020404" pitchFamily="49" charset="0"/>
                <a:cs typeface="Courier New" panose="02070309020205020404" pitchFamily="49" charset="0"/>
              </a:rPr>
              <a:t> Invoker {</a:t>
            </a:r>
          </a:p>
          <a:p>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private</a:t>
            </a:r>
            <a:r>
              <a:rPr lang="en-US" sz="2400" b="1" dirty="0">
                <a:latin typeface="Courier New" panose="02070309020205020404" pitchFamily="49" charset="0"/>
                <a:cs typeface="Courier New" panose="02070309020205020404" pitchFamily="49" charset="0"/>
              </a:rPr>
              <a:t> Map&lt;String, Command&gt; commands = </a:t>
            </a:r>
            <a:r>
              <a:rPr lang="en-US" sz="2400" b="1" dirty="0">
                <a:solidFill>
                  <a:srgbClr val="0070C0"/>
                </a:solidFill>
                <a:latin typeface="Courier New" panose="02070309020205020404" pitchFamily="49" charset="0"/>
                <a:cs typeface="Courier New" panose="02070309020205020404" pitchFamily="49" charset="0"/>
              </a:rPr>
              <a:t>new</a:t>
            </a:r>
            <a:r>
              <a:rPr lang="en-US" sz="2400" b="1" dirty="0">
                <a:latin typeface="Courier New" panose="02070309020205020404" pitchFamily="49" charset="0"/>
                <a:cs typeface="Courier New" panose="02070309020205020404" pitchFamily="49" charset="0"/>
              </a:rPr>
              <a:t> HashMap&lt;&gt;();</a:t>
            </a:r>
          </a:p>
          <a:p>
            <a:pPr lvl="1"/>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public</a:t>
            </a:r>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void</a:t>
            </a:r>
            <a:r>
              <a:rPr lang="en-US" sz="2400" b="1" dirty="0">
                <a:latin typeface="Courier New" panose="02070309020205020404" pitchFamily="49" charset="0"/>
                <a:cs typeface="Courier New" panose="02070309020205020404" pitchFamily="49" charset="0"/>
              </a:rPr>
              <a:t> register(String name, Command command) {</a:t>
            </a:r>
          </a:p>
          <a:p>
            <a:pPr lvl="1"/>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commands.put</a:t>
            </a:r>
            <a:r>
              <a:rPr lang="en-US" sz="2400" b="1" dirty="0">
                <a:latin typeface="Courier New" panose="02070309020205020404" pitchFamily="49" charset="0"/>
                <a:cs typeface="Courier New" panose="02070309020205020404" pitchFamily="49" charset="0"/>
              </a:rPr>
              <a:t>(name, command);</a:t>
            </a:r>
          </a:p>
          <a:p>
            <a:pPr lvl="1"/>
            <a:r>
              <a:rPr lang="en-US" sz="2400" b="1" dirty="0">
                <a:latin typeface="Courier New" panose="02070309020205020404" pitchFamily="49" charset="0"/>
                <a:cs typeface="Courier New" panose="02070309020205020404" pitchFamily="49" charset="0"/>
              </a:rPr>
              <a:t>   }</a:t>
            </a:r>
          </a:p>
          <a:p>
            <a:pPr lvl="1"/>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public</a:t>
            </a:r>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void</a:t>
            </a:r>
            <a:r>
              <a:rPr lang="en-US" sz="2400" b="1" dirty="0">
                <a:latin typeface="Courier New" panose="02070309020205020404" pitchFamily="49" charset="0"/>
                <a:cs typeface="Courier New" panose="02070309020205020404" pitchFamily="49" charset="0"/>
              </a:rPr>
              <a:t> execute(String name) {</a:t>
            </a:r>
          </a:p>
          <a:p>
            <a:pPr lvl="1"/>
            <a:r>
              <a:rPr lang="en-US" sz="2400" b="1" dirty="0">
                <a:latin typeface="Courier New" panose="02070309020205020404" pitchFamily="49" charset="0"/>
                <a:cs typeface="Courier New" panose="02070309020205020404" pitchFamily="49" charset="0"/>
              </a:rPr>
              <a:t>		Command </a:t>
            </a:r>
            <a:r>
              <a:rPr lang="en-US" sz="2400" b="1" dirty="0" err="1">
                <a:latin typeface="Courier New" panose="02070309020205020404" pitchFamily="49" charset="0"/>
                <a:cs typeface="Courier New" panose="02070309020205020404" pitchFamily="49" charset="0"/>
              </a:rPr>
              <a:t>command</a:t>
            </a:r>
            <a:r>
              <a:rPr lang="en-US" sz="2400" b="1" dirty="0">
                <a:latin typeface="Courier New" panose="02070309020205020404" pitchFamily="49" charset="0"/>
                <a:cs typeface="Courier New" panose="02070309020205020404" pitchFamily="49" charset="0"/>
              </a:rPr>
              <a:t> = </a:t>
            </a:r>
            <a:r>
              <a:rPr lang="en-US" sz="2400" b="1" dirty="0" err="1">
                <a:latin typeface="Courier New" panose="02070309020205020404" pitchFamily="49" charset="0"/>
                <a:cs typeface="Courier New" panose="02070309020205020404" pitchFamily="49" charset="0"/>
              </a:rPr>
              <a:t>commands.get</a:t>
            </a:r>
            <a:r>
              <a:rPr lang="en-US" sz="2400" b="1" dirty="0">
                <a:latin typeface="Courier New" panose="02070309020205020404" pitchFamily="49" charset="0"/>
                <a:cs typeface="Courier New" panose="02070309020205020404" pitchFamily="49" charset="0"/>
              </a:rPr>
              <a:t>(name);</a:t>
            </a:r>
          </a:p>
          <a:p>
            <a:pPr lvl="1"/>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if</a:t>
            </a:r>
            <a:r>
              <a:rPr lang="en-US" sz="2400" b="1" dirty="0">
                <a:latin typeface="Courier New" panose="02070309020205020404" pitchFamily="49" charset="0"/>
                <a:cs typeface="Courier New" panose="02070309020205020404" pitchFamily="49" charset="0"/>
              </a:rPr>
              <a:t> (command == </a:t>
            </a:r>
            <a:r>
              <a:rPr lang="en-US" sz="2400" b="1" dirty="0">
                <a:solidFill>
                  <a:srgbClr val="0070C0"/>
                </a:solidFill>
                <a:latin typeface="Courier New" panose="02070309020205020404" pitchFamily="49" charset="0"/>
                <a:cs typeface="Courier New" panose="02070309020205020404" pitchFamily="49" charset="0"/>
              </a:rPr>
              <a:t>null</a:t>
            </a:r>
            <a:r>
              <a:rPr lang="en-US" sz="2400" b="1" dirty="0">
                <a:latin typeface="Courier New" panose="02070309020205020404" pitchFamily="49" charset="0"/>
                <a:cs typeface="Courier New" panose="02070309020205020404" pitchFamily="49" charset="0"/>
              </a:rPr>
              <a:t>)</a:t>
            </a:r>
          </a:p>
          <a:p>
            <a:pPr lvl="1"/>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throw new </a:t>
            </a:r>
            <a:r>
              <a:rPr lang="en-US" sz="2400" b="1" dirty="0" err="1">
                <a:latin typeface="Courier New" panose="02070309020205020404" pitchFamily="49" charset="0"/>
                <a:cs typeface="Courier New" panose="02070309020205020404" pitchFamily="49" charset="0"/>
              </a:rPr>
              <a:t>IllegalStateException</a:t>
            </a:r>
            <a:r>
              <a:rPr lang="en-US" sz="2400" b="1" dirty="0">
                <a:latin typeface="Courier New" panose="02070309020205020404" pitchFamily="49" charset="0"/>
                <a:cs typeface="Courier New" panose="02070309020205020404" pitchFamily="49" charset="0"/>
              </a:rPr>
              <a:t>("No command!");</a:t>
            </a:r>
          </a:p>
          <a:p>
            <a:pPr lvl="1"/>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command.execute</a:t>
            </a:r>
            <a:r>
              <a:rPr lang="en-US" sz="2400" b="1" dirty="0">
                <a:latin typeface="Courier New" panose="02070309020205020404" pitchFamily="49" charset="0"/>
                <a:cs typeface="Courier New" panose="02070309020205020404" pitchFamily="49" charset="0"/>
              </a:rPr>
              <a:t>();</a:t>
            </a:r>
          </a:p>
          <a:p>
            <a:pPr lvl="1"/>
            <a:r>
              <a:rPr lang="en-US" sz="2400" b="1" dirty="0">
                <a:latin typeface="Courier New" panose="02070309020205020404" pitchFamily="49" charset="0"/>
                <a:cs typeface="Courier New" panose="02070309020205020404" pitchFamily="49" charset="0"/>
              </a:rPr>
              <a:t>	}</a:t>
            </a:r>
          </a:p>
          <a:p>
            <a:r>
              <a:rPr lang="en-US" sz="24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6193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Decorator pattern</a:t>
            </a:r>
          </a:p>
        </p:txBody>
      </p:sp>
      <p:sp>
        <p:nvSpPr>
          <p:cNvPr id="3" name="Content Placeholder 2"/>
          <p:cNvSpPr>
            <a:spLocks noGrp="1"/>
          </p:cNvSpPr>
          <p:nvPr>
            <p:ph idx="1"/>
          </p:nvPr>
        </p:nvSpPr>
        <p:spPr>
          <a:xfrm>
            <a:off x="609600" y="1775192"/>
            <a:ext cx="6019800" cy="4701807"/>
          </a:xfrm>
        </p:spPr>
        <p:txBody>
          <a:bodyPr>
            <a:normAutofit fontScale="85000" lnSpcReduction="20000"/>
          </a:bodyPr>
          <a:lstStyle/>
          <a:p>
            <a:r>
              <a:rPr lang="en-US" dirty="0"/>
              <a:t>The </a:t>
            </a:r>
            <a:r>
              <a:rPr lang="en-US" b="1" dirty="0"/>
              <a:t>decorator pattern</a:t>
            </a:r>
            <a:r>
              <a:rPr lang="en-US" dirty="0"/>
              <a:t> provides a way to add responsibilities to an object dynamically at run-time</a:t>
            </a:r>
          </a:p>
          <a:p>
            <a:r>
              <a:rPr lang="en-US" dirty="0"/>
              <a:t>It is commonly used to customize the appearance of GUI elements</a:t>
            </a:r>
          </a:p>
          <a:p>
            <a:r>
              <a:rPr lang="en-US" dirty="0"/>
              <a:t>The Swing library uses the decorator pattern to customize borders</a:t>
            </a:r>
          </a:p>
          <a:p>
            <a:r>
              <a:rPr lang="en-US" dirty="0"/>
              <a:t>Problems the decorator pattern solves:</a:t>
            </a:r>
          </a:p>
          <a:p>
            <a:pPr lvl="1"/>
            <a:r>
              <a:rPr lang="en-US" dirty="0"/>
              <a:t>Adding responsibilities to an object dynamically at run-time</a:t>
            </a:r>
          </a:p>
          <a:p>
            <a:pPr lvl="1"/>
            <a:r>
              <a:rPr lang="en-US" dirty="0"/>
              <a:t>Providing a flexible alternative to inheritance for extending functionality</a:t>
            </a:r>
          </a:p>
        </p:txBody>
      </p:sp>
      <p:pic>
        <p:nvPicPr>
          <p:cNvPr id="3074" name="Picture 2" descr="https://upload.wikimedia.org/wikipedia/commons/thumb/e/e9/Decorator_UML_class_diagram.svg/1024px-Decorator_UML_class_diagram.svg.png">
            <a:extLst>
              <a:ext uri="{FF2B5EF4-FFF2-40B4-BE49-F238E27FC236}">
                <a16:creationId xmlns:a16="http://schemas.microsoft.com/office/drawing/2014/main" id="{0D5FC6B2-B7F8-42F5-AC8B-F0FA876DD0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58832" y="1916295"/>
            <a:ext cx="5580768"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233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Decorator pattern in code</a:t>
            </a:r>
          </a:p>
        </p:txBody>
      </p:sp>
      <p:sp>
        <p:nvSpPr>
          <p:cNvPr id="4" name="Rectangle 3"/>
          <p:cNvSpPr/>
          <p:nvPr/>
        </p:nvSpPr>
        <p:spPr>
          <a:xfrm>
            <a:off x="609600" y="1752600"/>
            <a:ext cx="10972800" cy="48006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a:bodyPr>
          <a:lstStyle/>
          <a:p>
            <a:r>
              <a:rPr lang="en-US" sz="2000" b="1" dirty="0">
                <a:solidFill>
                  <a:srgbClr val="0070C0"/>
                </a:solidFill>
                <a:latin typeface="Courier New" panose="02070309020205020404" pitchFamily="49" charset="0"/>
                <a:cs typeface="Courier New" panose="02070309020205020404" pitchFamily="49" charset="0"/>
              </a:rPr>
              <a:t>public class </a:t>
            </a:r>
            <a:r>
              <a:rPr lang="en-US" sz="2000" b="1" dirty="0" err="1">
                <a:solidFill>
                  <a:schemeClr val="tx1"/>
                </a:solidFill>
                <a:latin typeface="Courier New" panose="02070309020205020404" pitchFamily="49" charset="0"/>
                <a:cs typeface="Courier New" panose="02070309020205020404" pitchFamily="49" charset="0"/>
              </a:rPr>
              <a:t>VerticalScrollBarDecorator</a:t>
            </a:r>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extends</a:t>
            </a:r>
            <a:r>
              <a:rPr lang="en-US" sz="2000" b="1" dirty="0">
                <a:solidFill>
                  <a:schemeClr val="tx1"/>
                </a:solidFill>
                <a:latin typeface="Courier New" panose="02070309020205020404" pitchFamily="49" charset="0"/>
                <a:cs typeface="Courier New" panose="02070309020205020404" pitchFamily="49" charset="0"/>
              </a:rPr>
              <a:t> </a:t>
            </a:r>
            <a:r>
              <a:rPr lang="en-US" sz="2000" b="1" dirty="0" err="1">
                <a:solidFill>
                  <a:schemeClr val="tx1"/>
                </a:solidFill>
                <a:latin typeface="Courier New" panose="02070309020205020404" pitchFamily="49" charset="0"/>
                <a:cs typeface="Courier New" panose="02070309020205020404" pitchFamily="49" charset="0"/>
              </a:rPr>
              <a:t>WindowDecorator</a:t>
            </a:r>
            <a:r>
              <a:rPr lang="en-US" sz="2000" b="1" dirty="0">
                <a:solidFill>
                  <a:schemeClr val="tx1"/>
                </a:solidFill>
                <a:latin typeface="Courier New" panose="02070309020205020404" pitchFamily="49" charset="0"/>
                <a:cs typeface="Courier New" panose="02070309020205020404" pitchFamily="49" charset="0"/>
              </a:rPr>
              <a:t> {</a:t>
            </a: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public</a:t>
            </a:r>
            <a:r>
              <a:rPr lang="en-US" sz="2000" b="1" dirty="0">
                <a:solidFill>
                  <a:schemeClr val="tx1"/>
                </a:solidFill>
                <a:latin typeface="Courier New" panose="02070309020205020404" pitchFamily="49" charset="0"/>
                <a:cs typeface="Courier New" panose="02070309020205020404" pitchFamily="49" charset="0"/>
              </a:rPr>
              <a:t> </a:t>
            </a:r>
            <a:r>
              <a:rPr lang="en-US" sz="2000" b="1" dirty="0" err="1">
                <a:solidFill>
                  <a:schemeClr val="tx1"/>
                </a:solidFill>
                <a:latin typeface="Courier New" panose="02070309020205020404" pitchFamily="49" charset="0"/>
                <a:cs typeface="Courier New" panose="02070309020205020404" pitchFamily="49" charset="0"/>
              </a:rPr>
              <a:t>VerticalScrollBarDecorator</a:t>
            </a:r>
            <a:r>
              <a:rPr lang="en-US" sz="2000" b="1" dirty="0">
                <a:solidFill>
                  <a:schemeClr val="tx1"/>
                </a:solidFill>
                <a:latin typeface="Courier New" panose="02070309020205020404" pitchFamily="49" charset="0"/>
                <a:cs typeface="Courier New" panose="02070309020205020404" pitchFamily="49" charset="0"/>
              </a:rPr>
              <a:t> (Window </a:t>
            </a:r>
            <a:r>
              <a:rPr lang="en-US" sz="2000" b="1" dirty="0" err="1">
                <a:solidFill>
                  <a:schemeClr val="tx1"/>
                </a:solidFill>
                <a:latin typeface="Courier New" panose="02070309020205020404" pitchFamily="49" charset="0"/>
                <a:cs typeface="Courier New" panose="02070309020205020404" pitchFamily="49" charset="0"/>
              </a:rPr>
              <a:t>windowToBeDecorated</a:t>
            </a:r>
            <a:r>
              <a:rPr lang="en-US" sz="2000" b="1" dirty="0">
                <a:solidFill>
                  <a:schemeClr val="tx1"/>
                </a:solidFill>
                <a:latin typeface="Courier New" panose="02070309020205020404" pitchFamily="49" charset="0"/>
                <a:cs typeface="Courier New" panose="02070309020205020404" pitchFamily="49" charset="0"/>
              </a:rPr>
              <a:t>) {</a:t>
            </a: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super</a:t>
            </a:r>
            <a:r>
              <a:rPr lang="en-US" sz="2000" b="1" dirty="0">
                <a:solidFill>
                  <a:schemeClr val="tx1"/>
                </a:solidFill>
                <a:latin typeface="Courier New" panose="02070309020205020404" pitchFamily="49" charset="0"/>
                <a:cs typeface="Courier New" panose="02070309020205020404" pitchFamily="49" charset="0"/>
              </a:rPr>
              <a:t>(</a:t>
            </a:r>
            <a:r>
              <a:rPr lang="en-US" sz="2000" b="1" dirty="0" err="1">
                <a:solidFill>
                  <a:schemeClr val="tx1"/>
                </a:solidFill>
                <a:latin typeface="Courier New" panose="02070309020205020404" pitchFamily="49" charset="0"/>
                <a:cs typeface="Courier New" panose="02070309020205020404" pitchFamily="49" charset="0"/>
              </a:rPr>
              <a:t>windowToBeDecorated</a:t>
            </a:r>
            <a:r>
              <a:rPr lang="en-US" sz="2000" b="1" dirty="0">
                <a:solidFill>
                  <a:schemeClr val="tx1"/>
                </a:solidFill>
                <a:latin typeface="Courier New" panose="02070309020205020404" pitchFamily="49" charset="0"/>
                <a:cs typeface="Courier New" panose="02070309020205020404" pitchFamily="49" charset="0"/>
              </a:rPr>
              <a:t>);</a:t>
            </a:r>
          </a:p>
          <a:p>
            <a:r>
              <a:rPr lang="en-US" sz="2000" b="1" dirty="0">
                <a:solidFill>
                  <a:schemeClr val="tx1"/>
                </a:solidFill>
                <a:latin typeface="Courier New" panose="02070309020205020404" pitchFamily="49" charset="0"/>
                <a:cs typeface="Courier New" panose="02070309020205020404" pitchFamily="49" charset="0"/>
              </a:rPr>
              <a:t>    }</a:t>
            </a:r>
          </a:p>
          <a:p>
            <a:endParaRPr lang="en-US" sz="2000" b="1" dirty="0">
              <a:solidFill>
                <a:schemeClr val="tx1"/>
              </a:solidFill>
              <a:latin typeface="Courier New" panose="02070309020205020404" pitchFamily="49" charset="0"/>
              <a:cs typeface="Courier New" panose="02070309020205020404" pitchFamily="49" charset="0"/>
            </a:endParaRP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public</a:t>
            </a:r>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void</a:t>
            </a:r>
            <a:r>
              <a:rPr lang="en-US" sz="2000" b="1" dirty="0">
                <a:solidFill>
                  <a:schemeClr val="tx1"/>
                </a:solidFill>
                <a:latin typeface="Courier New" panose="02070309020205020404" pitchFamily="49" charset="0"/>
                <a:cs typeface="Courier New" panose="02070309020205020404" pitchFamily="49" charset="0"/>
              </a:rPr>
              <a:t> draw() {</a:t>
            </a: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err="1">
                <a:solidFill>
                  <a:srgbClr val="0070C0"/>
                </a:solidFill>
                <a:latin typeface="Courier New" panose="02070309020205020404" pitchFamily="49" charset="0"/>
                <a:cs typeface="Courier New" panose="02070309020205020404" pitchFamily="49" charset="0"/>
              </a:rPr>
              <a:t>super</a:t>
            </a:r>
            <a:r>
              <a:rPr lang="en-US" sz="2000" b="1" dirty="0" err="1">
                <a:solidFill>
                  <a:schemeClr val="tx1"/>
                </a:solidFill>
                <a:latin typeface="Courier New" panose="02070309020205020404" pitchFamily="49" charset="0"/>
                <a:cs typeface="Courier New" panose="02070309020205020404" pitchFamily="49" charset="0"/>
              </a:rPr>
              <a:t>.draw</a:t>
            </a:r>
            <a:r>
              <a:rPr lang="en-US" sz="2000" b="1" dirty="0">
                <a:solidFill>
                  <a:schemeClr val="tx1"/>
                </a:solidFill>
                <a:latin typeface="Courier New" panose="02070309020205020404" pitchFamily="49" charset="0"/>
                <a:cs typeface="Courier New" panose="02070309020205020404" pitchFamily="49" charset="0"/>
              </a:rPr>
              <a:t>();</a:t>
            </a: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err="1">
                <a:solidFill>
                  <a:schemeClr val="tx1"/>
                </a:solidFill>
                <a:latin typeface="Courier New" panose="02070309020205020404" pitchFamily="49" charset="0"/>
                <a:cs typeface="Courier New" panose="02070309020205020404" pitchFamily="49" charset="0"/>
              </a:rPr>
              <a:t>drawVerticalScrollBar</a:t>
            </a:r>
            <a:r>
              <a:rPr lang="en-US" sz="2000" b="1" dirty="0">
                <a:solidFill>
                  <a:schemeClr val="tx1"/>
                </a:solidFill>
                <a:latin typeface="Courier New" panose="02070309020205020404" pitchFamily="49" charset="0"/>
                <a:cs typeface="Courier New" panose="02070309020205020404" pitchFamily="49" charset="0"/>
              </a:rPr>
              <a:t>();</a:t>
            </a:r>
          </a:p>
          <a:p>
            <a:r>
              <a:rPr lang="en-US" sz="2000" b="1" dirty="0">
                <a:solidFill>
                  <a:schemeClr val="tx1"/>
                </a:solidFill>
                <a:latin typeface="Courier New" panose="02070309020205020404" pitchFamily="49" charset="0"/>
                <a:cs typeface="Courier New" panose="02070309020205020404" pitchFamily="49" charset="0"/>
              </a:rPr>
              <a:t>    }</a:t>
            </a:r>
          </a:p>
          <a:p>
            <a:endParaRPr lang="en-US" sz="2000" b="1" dirty="0">
              <a:solidFill>
                <a:schemeClr val="tx1"/>
              </a:solidFill>
              <a:latin typeface="Courier New" panose="02070309020205020404" pitchFamily="49" charset="0"/>
              <a:cs typeface="Courier New" panose="02070309020205020404" pitchFamily="49" charset="0"/>
            </a:endParaRP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private</a:t>
            </a:r>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void</a:t>
            </a:r>
            <a:r>
              <a:rPr lang="en-US" sz="2000" b="1" dirty="0">
                <a:solidFill>
                  <a:schemeClr val="tx1"/>
                </a:solidFill>
                <a:latin typeface="Courier New" panose="02070309020205020404" pitchFamily="49" charset="0"/>
                <a:cs typeface="Courier New" panose="02070309020205020404" pitchFamily="49" charset="0"/>
              </a:rPr>
              <a:t> </a:t>
            </a:r>
            <a:r>
              <a:rPr lang="en-US" sz="2000" b="1" dirty="0" err="1">
                <a:solidFill>
                  <a:schemeClr val="tx1"/>
                </a:solidFill>
                <a:latin typeface="Courier New" panose="02070309020205020404" pitchFamily="49" charset="0"/>
                <a:cs typeface="Courier New" panose="02070309020205020404" pitchFamily="49" charset="0"/>
              </a:rPr>
              <a:t>drawVerticalScrollBar</a:t>
            </a:r>
            <a:r>
              <a:rPr lang="en-US" sz="2000" b="1" dirty="0">
                <a:solidFill>
                  <a:schemeClr val="tx1"/>
                </a:solidFill>
                <a:latin typeface="Courier New" panose="02070309020205020404" pitchFamily="49" charset="0"/>
                <a:cs typeface="Courier New" panose="02070309020205020404" pitchFamily="49" charset="0"/>
              </a:rPr>
              <a:t>() {</a:t>
            </a: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B050"/>
                </a:solidFill>
                <a:latin typeface="Courier New" panose="02070309020205020404" pitchFamily="49" charset="0"/>
                <a:cs typeface="Courier New" panose="02070309020205020404" pitchFamily="49" charset="0"/>
              </a:rPr>
              <a:t>// Draw the vertical scrollbar</a:t>
            </a:r>
          </a:p>
          <a:p>
            <a:r>
              <a:rPr lang="en-US" sz="2000" b="1" dirty="0">
                <a:solidFill>
                  <a:schemeClr val="tx1"/>
                </a:solidFill>
                <a:latin typeface="Courier New" panose="02070309020205020404" pitchFamily="49" charset="0"/>
                <a:cs typeface="Courier New" panose="02070309020205020404" pitchFamily="49" charset="0"/>
              </a:rPr>
              <a:t>    }</a:t>
            </a:r>
          </a:p>
          <a:p>
            <a:r>
              <a:rPr lang="en-US" sz="2000" b="1"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2911266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Observer pattern</a:t>
            </a:r>
          </a:p>
        </p:txBody>
      </p:sp>
      <p:sp>
        <p:nvSpPr>
          <p:cNvPr id="3" name="Content Placeholder 2"/>
          <p:cNvSpPr>
            <a:spLocks noGrp="1"/>
          </p:cNvSpPr>
          <p:nvPr>
            <p:ph idx="1"/>
          </p:nvPr>
        </p:nvSpPr>
        <p:spPr>
          <a:xfrm>
            <a:off x="609600" y="1775193"/>
            <a:ext cx="11353800" cy="2415807"/>
          </a:xfrm>
        </p:spPr>
        <p:txBody>
          <a:bodyPr>
            <a:normAutofit fontScale="70000" lnSpcReduction="20000"/>
          </a:bodyPr>
          <a:lstStyle/>
          <a:p>
            <a:r>
              <a:rPr lang="en-US" dirty="0"/>
              <a:t>The </a:t>
            </a:r>
            <a:r>
              <a:rPr lang="en-US" b="1" dirty="0"/>
              <a:t>observer pattern</a:t>
            </a:r>
            <a:r>
              <a:rPr lang="en-US" dirty="0"/>
              <a:t> is useful for a one-to-many dependency where one object changing can update many other objects</a:t>
            </a:r>
          </a:p>
          <a:p>
            <a:r>
              <a:rPr lang="en-US" dirty="0"/>
              <a:t>An observer pattern defines Subject and Observer objects</a:t>
            </a:r>
          </a:p>
          <a:p>
            <a:r>
              <a:rPr lang="en-US" dirty="0"/>
              <a:t>When a subject changes state, registered observers are updated automatically</a:t>
            </a:r>
          </a:p>
          <a:p>
            <a:r>
              <a:rPr lang="en-US" dirty="0"/>
              <a:t>Problems the observer pattern solves:</a:t>
            </a:r>
          </a:p>
          <a:p>
            <a:pPr lvl="1"/>
            <a:r>
              <a:rPr lang="en-US" dirty="0"/>
              <a:t>Making a one-to-many dependency between objects without tightly coupling the objects</a:t>
            </a:r>
          </a:p>
          <a:p>
            <a:pPr lvl="1"/>
            <a:r>
              <a:rPr lang="en-US" dirty="0"/>
              <a:t>Updating an arbitrarily large number of other objects automatically when one object changes state</a:t>
            </a:r>
          </a:p>
          <a:p>
            <a:endParaRPr lang="en-US" dirty="0"/>
          </a:p>
          <a:p>
            <a:endParaRPr lang="en-US" dirty="0"/>
          </a:p>
        </p:txBody>
      </p:sp>
      <p:pic>
        <p:nvPicPr>
          <p:cNvPr id="5122" name="Picture 2" descr="https://upload.wikimedia.org/wikipedia/commons/thumb/a/a8/Observer_w_update.svg/1920px-Observer_w_update.svg.png">
            <a:extLst>
              <a:ext uri="{FF2B5EF4-FFF2-40B4-BE49-F238E27FC236}">
                <a16:creationId xmlns:a16="http://schemas.microsoft.com/office/drawing/2014/main" id="{5040E0E3-9D09-4880-A849-0FE1BE98ED0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1300" y="3886200"/>
            <a:ext cx="6629400" cy="2741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8598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Observer pattern in code</a:t>
            </a:r>
          </a:p>
        </p:txBody>
      </p:sp>
      <p:sp>
        <p:nvSpPr>
          <p:cNvPr id="4" name="Rectangle 3"/>
          <p:cNvSpPr/>
          <p:nvPr/>
        </p:nvSpPr>
        <p:spPr>
          <a:xfrm>
            <a:off x="609600" y="1752600"/>
            <a:ext cx="10972800" cy="48006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a:bodyPr>
          <a:lstStyle/>
          <a:p>
            <a:r>
              <a:rPr lang="en-US" sz="2400" b="1" dirty="0">
                <a:solidFill>
                  <a:srgbClr val="0070C0"/>
                </a:solidFill>
                <a:latin typeface="Courier New" panose="02070309020205020404" pitchFamily="49" charset="0"/>
                <a:cs typeface="Courier New" panose="02070309020205020404" pitchFamily="49" charset="0"/>
              </a:rPr>
              <a:t>public class</a:t>
            </a:r>
            <a:r>
              <a:rPr lang="en-US" sz="2400" b="1" dirty="0">
                <a:latin typeface="Courier New" panose="02070309020205020404" pitchFamily="49" charset="0"/>
                <a:cs typeface="Courier New" panose="02070309020205020404" pitchFamily="49" charset="0"/>
              </a:rPr>
              <a:t> Subject {</a:t>
            </a:r>
          </a:p>
          <a:p>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private</a:t>
            </a:r>
            <a:r>
              <a:rPr lang="en-US" sz="2400" b="1" dirty="0">
                <a:latin typeface="Courier New" panose="02070309020205020404" pitchFamily="49" charset="0"/>
                <a:cs typeface="Courier New" panose="02070309020205020404" pitchFamily="49" charset="0"/>
              </a:rPr>
              <a:t> Object data;</a:t>
            </a:r>
          </a:p>
          <a:p>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private</a:t>
            </a:r>
            <a:r>
              <a:rPr lang="en-US" sz="2400" b="1" dirty="0">
                <a:latin typeface="Courier New" panose="02070309020205020404" pitchFamily="49" charset="0"/>
                <a:cs typeface="Courier New" panose="02070309020205020404" pitchFamily="49" charset="0"/>
              </a:rPr>
              <a:t> List&lt;Observer&gt; observers = </a:t>
            </a:r>
            <a:r>
              <a:rPr lang="en-US" sz="2400" b="1" dirty="0">
                <a:solidFill>
                  <a:srgbClr val="0070C0"/>
                </a:solidFill>
                <a:latin typeface="Courier New" panose="02070309020205020404" pitchFamily="49" charset="0"/>
                <a:cs typeface="Courier New" panose="02070309020205020404" pitchFamily="49" charset="0"/>
              </a:rPr>
              <a:t>new</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ArrayList</a:t>
            </a:r>
            <a:r>
              <a:rPr lang="en-US" sz="2400" b="1" dirty="0">
                <a:latin typeface="Courier New" panose="02070309020205020404" pitchFamily="49" charset="0"/>
                <a:cs typeface="Courier New" panose="02070309020205020404" pitchFamily="49" charset="0"/>
              </a:rPr>
              <a:t>&lt;&gt;();</a:t>
            </a:r>
          </a:p>
          <a:p>
            <a:pPr lvl="1"/>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public</a:t>
            </a:r>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void</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registerObserver</a:t>
            </a:r>
            <a:r>
              <a:rPr lang="en-US" sz="2400" b="1" dirty="0">
                <a:latin typeface="Courier New" panose="02070309020205020404" pitchFamily="49" charset="0"/>
                <a:cs typeface="Courier New" panose="02070309020205020404" pitchFamily="49" charset="0"/>
              </a:rPr>
              <a:t>(Observer observer) {</a:t>
            </a:r>
          </a:p>
          <a:p>
            <a:pPr lvl="1"/>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observers.add</a:t>
            </a:r>
            <a:r>
              <a:rPr lang="en-US" sz="2400" b="1" dirty="0">
                <a:latin typeface="Courier New" panose="02070309020205020404" pitchFamily="49" charset="0"/>
                <a:cs typeface="Courier New" panose="02070309020205020404" pitchFamily="49" charset="0"/>
              </a:rPr>
              <a:t>(observer);</a:t>
            </a:r>
          </a:p>
          <a:p>
            <a:pPr lvl="1"/>
            <a:r>
              <a:rPr lang="en-US" sz="2400" b="1" dirty="0">
                <a:latin typeface="Courier New" panose="02070309020205020404" pitchFamily="49" charset="0"/>
                <a:cs typeface="Courier New" panose="02070309020205020404" pitchFamily="49" charset="0"/>
              </a:rPr>
              <a:t>	}</a:t>
            </a:r>
          </a:p>
          <a:p>
            <a:pPr lvl="1"/>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public</a:t>
            </a:r>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void</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setData</a:t>
            </a:r>
            <a:r>
              <a:rPr lang="en-US" sz="2400" b="1" dirty="0">
                <a:latin typeface="Courier New" panose="02070309020205020404" pitchFamily="49" charset="0"/>
                <a:cs typeface="Courier New" panose="02070309020205020404" pitchFamily="49" charset="0"/>
              </a:rPr>
              <a:t>(Object data) {</a:t>
            </a:r>
          </a:p>
          <a:p>
            <a:pPr lvl="1"/>
            <a:r>
              <a:rPr lang="en-US" sz="2400" b="1" dirty="0">
                <a:latin typeface="Courier New" panose="02070309020205020404" pitchFamily="49" charset="0"/>
                <a:cs typeface="Courier New" panose="02070309020205020404" pitchFamily="49" charset="0"/>
              </a:rPr>
              <a:t>		</a:t>
            </a:r>
            <a:r>
              <a:rPr lang="en-US" sz="2400" b="1" dirty="0" err="1">
                <a:solidFill>
                  <a:srgbClr val="0070C0"/>
                </a:solidFill>
                <a:latin typeface="Courier New" panose="02070309020205020404" pitchFamily="49" charset="0"/>
                <a:cs typeface="Courier New" panose="02070309020205020404" pitchFamily="49" charset="0"/>
              </a:rPr>
              <a:t>this</a:t>
            </a:r>
            <a:r>
              <a:rPr lang="en-US" sz="2400" b="1" dirty="0" err="1">
                <a:latin typeface="Courier New" panose="02070309020205020404" pitchFamily="49" charset="0"/>
                <a:cs typeface="Courier New" panose="02070309020205020404" pitchFamily="49" charset="0"/>
              </a:rPr>
              <a:t>.data</a:t>
            </a:r>
            <a:r>
              <a:rPr lang="en-US" sz="2400" b="1" dirty="0">
                <a:latin typeface="Courier New" panose="02070309020205020404" pitchFamily="49" charset="0"/>
                <a:cs typeface="Courier New" panose="02070309020205020404" pitchFamily="49" charset="0"/>
              </a:rPr>
              <a:t> = data;</a:t>
            </a:r>
          </a:p>
          <a:p>
            <a:pPr lvl="1"/>
            <a:r>
              <a:rPr lang="en-US" sz="2400" b="1" dirty="0">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for</a:t>
            </a:r>
            <a:r>
              <a:rPr lang="en-US" sz="2400" b="1" dirty="0">
                <a:latin typeface="Courier New" panose="02070309020205020404" pitchFamily="49" charset="0"/>
                <a:cs typeface="Courier New" panose="02070309020205020404" pitchFamily="49" charset="0"/>
              </a:rPr>
              <a:t> (Observer </a:t>
            </a:r>
            <a:r>
              <a:rPr lang="en-US" sz="2400" b="1" dirty="0" err="1">
                <a:latin typeface="Courier New" panose="02070309020205020404" pitchFamily="49" charset="0"/>
                <a:cs typeface="Courier New" panose="02070309020205020404" pitchFamily="49" charset="0"/>
              </a:rPr>
              <a:t>observer</a:t>
            </a:r>
            <a:r>
              <a:rPr lang="en-US" sz="2400" b="1" dirty="0">
                <a:latin typeface="Courier New" panose="02070309020205020404" pitchFamily="49" charset="0"/>
                <a:cs typeface="Courier New" panose="02070309020205020404" pitchFamily="49" charset="0"/>
              </a:rPr>
              <a:t> : observers)</a:t>
            </a:r>
          </a:p>
          <a:p>
            <a:pPr lvl="1"/>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observer.update</a:t>
            </a:r>
            <a:r>
              <a:rPr lang="en-US" sz="2400" b="1" dirty="0">
                <a:latin typeface="Courier New" panose="02070309020205020404" pitchFamily="49" charset="0"/>
                <a:cs typeface="Courier New" panose="02070309020205020404" pitchFamily="49" charset="0"/>
              </a:rPr>
              <a:t>(data);</a:t>
            </a:r>
          </a:p>
          <a:p>
            <a:pPr lvl="1"/>
            <a:r>
              <a:rPr lang="en-US" sz="2400" b="1" dirty="0">
                <a:latin typeface="Courier New" panose="02070309020205020404" pitchFamily="49" charset="0"/>
                <a:cs typeface="Courier New" panose="02070309020205020404" pitchFamily="49" charset="0"/>
              </a:rPr>
              <a:t>	}</a:t>
            </a:r>
          </a:p>
          <a:p>
            <a:r>
              <a:rPr lang="en-US" sz="24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5256261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Factory method pattern</a:t>
            </a:r>
          </a:p>
        </p:txBody>
      </p:sp>
      <p:sp>
        <p:nvSpPr>
          <p:cNvPr id="3" name="Content Placeholder 2"/>
          <p:cNvSpPr>
            <a:spLocks noGrp="1"/>
          </p:cNvSpPr>
          <p:nvPr>
            <p:ph idx="1"/>
          </p:nvPr>
        </p:nvSpPr>
        <p:spPr>
          <a:xfrm>
            <a:off x="609600" y="1775192"/>
            <a:ext cx="5334000" cy="4625607"/>
          </a:xfrm>
        </p:spPr>
        <p:txBody>
          <a:bodyPr>
            <a:normAutofit fontScale="92500" lnSpcReduction="20000"/>
          </a:bodyPr>
          <a:lstStyle/>
          <a:p>
            <a:r>
              <a:rPr lang="en-US" dirty="0"/>
              <a:t>The </a:t>
            </a:r>
            <a:r>
              <a:rPr lang="en-US" b="1" dirty="0"/>
              <a:t>factory method design pattern</a:t>
            </a:r>
            <a:r>
              <a:rPr lang="en-US" dirty="0"/>
              <a:t> allows a method to be overridden so that a child class can determine what kind of object to create</a:t>
            </a:r>
          </a:p>
          <a:p>
            <a:r>
              <a:rPr lang="en-US" dirty="0"/>
              <a:t>A factory method is defined that is used to create objects</a:t>
            </a:r>
          </a:p>
          <a:p>
            <a:r>
              <a:rPr lang="en-US" dirty="0"/>
              <a:t>Problems the factory method pattern solves:</a:t>
            </a:r>
          </a:p>
          <a:p>
            <a:pPr lvl="1"/>
            <a:r>
              <a:rPr lang="en-US" dirty="0"/>
              <a:t>Allowing subclasses to define which class to instantiate</a:t>
            </a:r>
          </a:p>
        </p:txBody>
      </p:sp>
      <p:pic>
        <p:nvPicPr>
          <p:cNvPr id="6" name="Picture 5">
            <a:extLst>
              <a:ext uri="{FF2B5EF4-FFF2-40B4-BE49-F238E27FC236}">
                <a16:creationId xmlns:a16="http://schemas.microsoft.com/office/drawing/2014/main" id="{4AC8D897-C073-4F4C-B932-F3396B605B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5525" y="2286000"/>
            <a:ext cx="5717845" cy="3352800"/>
          </a:xfrm>
          <a:prstGeom prst="rect">
            <a:avLst/>
          </a:prstGeom>
        </p:spPr>
      </p:pic>
    </p:spTree>
    <p:extLst>
      <p:ext uri="{BB962C8B-B14F-4D97-AF65-F5344CB8AC3E}">
        <p14:creationId xmlns:p14="http://schemas.microsoft.com/office/powerpoint/2010/main" val="76609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Factory method pattern in code</a:t>
            </a:r>
          </a:p>
        </p:txBody>
      </p:sp>
      <p:sp>
        <p:nvSpPr>
          <p:cNvPr id="4" name="Rectangle 3"/>
          <p:cNvSpPr/>
          <p:nvPr/>
        </p:nvSpPr>
        <p:spPr>
          <a:xfrm>
            <a:off x="609600" y="1752600"/>
            <a:ext cx="10972800" cy="48006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lnSpcReduction="10000"/>
          </a:bodyPr>
          <a:lstStyle/>
          <a:p>
            <a:r>
              <a:rPr lang="en-US" sz="2400" b="1" dirty="0">
                <a:solidFill>
                  <a:srgbClr val="0070C0"/>
                </a:solidFill>
                <a:latin typeface="Courier New" panose="02070309020205020404" pitchFamily="49" charset="0"/>
                <a:cs typeface="Courier New" panose="02070309020205020404" pitchFamily="49" charset="0"/>
              </a:rPr>
              <a:t>interface </a:t>
            </a:r>
            <a:r>
              <a:rPr lang="en-US" sz="2400" b="1" dirty="0">
                <a:solidFill>
                  <a:schemeClr val="tx1"/>
                </a:solidFill>
                <a:latin typeface="Courier New" panose="02070309020205020404" pitchFamily="49" charset="0"/>
                <a:cs typeface="Courier New" panose="02070309020205020404" pitchFamily="49" charset="0"/>
              </a:rPr>
              <a:t>Room {</a:t>
            </a:r>
          </a:p>
          <a:p>
            <a:r>
              <a:rPr lang="en-US" sz="2400" b="1" dirty="0">
                <a:solidFill>
                  <a:schemeClr val="tx1"/>
                </a:solidFill>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public void</a:t>
            </a:r>
            <a:r>
              <a:rPr lang="en-US" sz="2400" b="1" dirty="0">
                <a:solidFill>
                  <a:schemeClr val="tx1"/>
                </a:solidFill>
                <a:latin typeface="Courier New" panose="02070309020205020404" pitchFamily="49" charset="0"/>
                <a:cs typeface="Courier New" panose="02070309020205020404" pitchFamily="49" charset="0"/>
              </a:rPr>
              <a:t> connect(Room room);</a:t>
            </a:r>
          </a:p>
          <a:p>
            <a:r>
              <a:rPr lang="en-US" sz="2400" b="1" dirty="0">
                <a:solidFill>
                  <a:schemeClr val="tx1"/>
                </a:solidFill>
                <a:latin typeface="Courier New" panose="02070309020205020404" pitchFamily="49" charset="0"/>
                <a:cs typeface="Courier New" panose="02070309020205020404" pitchFamily="49" charset="0"/>
              </a:rPr>
              <a:t>}</a:t>
            </a:r>
            <a:r>
              <a:rPr lang="en-US" sz="2400" b="1" dirty="0">
                <a:solidFill>
                  <a:srgbClr val="0070C0"/>
                </a:solidFill>
                <a:latin typeface="Courier New" panose="02070309020205020404" pitchFamily="49" charset="0"/>
                <a:cs typeface="Courier New" panose="02070309020205020404" pitchFamily="49" charset="0"/>
              </a:rPr>
              <a:t> </a:t>
            </a:r>
          </a:p>
          <a:p>
            <a:r>
              <a:rPr lang="en-US" sz="2400" b="1" dirty="0">
                <a:solidFill>
                  <a:srgbClr val="0070C0"/>
                </a:solidFill>
                <a:latin typeface="Courier New" panose="02070309020205020404" pitchFamily="49" charset="0"/>
                <a:cs typeface="Courier New" panose="02070309020205020404" pitchFamily="49" charset="0"/>
              </a:rPr>
              <a:t>public abstract class </a:t>
            </a:r>
            <a:r>
              <a:rPr lang="en-US" sz="2400" b="1" dirty="0" err="1">
                <a:solidFill>
                  <a:schemeClr val="tx1"/>
                </a:solidFill>
                <a:latin typeface="Courier New" panose="02070309020205020404" pitchFamily="49" charset="0"/>
                <a:cs typeface="Courier New" panose="02070309020205020404" pitchFamily="49" charset="0"/>
              </a:rPr>
              <a:t>MazeGame</a:t>
            </a:r>
            <a:r>
              <a:rPr lang="en-US" sz="2400" b="1" dirty="0">
                <a:solidFill>
                  <a:schemeClr val="tx1"/>
                </a:solidFill>
                <a:latin typeface="Courier New" panose="02070309020205020404" pitchFamily="49" charset="0"/>
                <a:cs typeface="Courier New" panose="02070309020205020404" pitchFamily="49" charset="0"/>
              </a:rPr>
              <a:t> {</a:t>
            </a:r>
          </a:p>
          <a:p>
            <a:r>
              <a:rPr lang="en-US" sz="2400" b="1" dirty="0">
                <a:solidFill>
                  <a:schemeClr val="tx1"/>
                </a:solidFill>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private</a:t>
            </a:r>
            <a:r>
              <a:rPr lang="en-US" sz="2400" b="1" dirty="0">
                <a:solidFill>
                  <a:schemeClr val="tx1"/>
                </a:solidFill>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final</a:t>
            </a:r>
            <a:r>
              <a:rPr lang="en-US" sz="2400" b="1" dirty="0">
                <a:solidFill>
                  <a:schemeClr val="tx1"/>
                </a:solidFill>
                <a:latin typeface="Courier New" panose="02070309020205020404" pitchFamily="49" charset="0"/>
                <a:cs typeface="Courier New" panose="02070309020205020404" pitchFamily="49" charset="0"/>
              </a:rPr>
              <a:t> List&lt;Room&gt; rooms = </a:t>
            </a:r>
            <a:r>
              <a:rPr lang="en-US" sz="2400" b="1" dirty="0">
                <a:solidFill>
                  <a:srgbClr val="0070C0"/>
                </a:solidFill>
                <a:latin typeface="Courier New" panose="02070309020205020404" pitchFamily="49" charset="0"/>
                <a:cs typeface="Courier New" panose="02070309020205020404" pitchFamily="49" charset="0"/>
              </a:rPr>
              <a:t>new</a:t>
            </a:r>
            <a:r>
              <a:rPr lang="en-US" sz="2400" b="1" dirty="0">
                <a:solidFill>
                  <a:schemeClr val="tx1"/>
                </a:solidFill>
                <a:latin typeface="Courier New" panose="02070309020205020404" pitchFamily="49" charset="0"/>
                <a:cs typeface="Courier New" panose="02070309020205020404" pitchFamily="49" charset="0"/>
              </a:rPr>
              <a:t> </a:t>
            </a:r>
            <a:r>
              <a:rPr lang="en-US" sz="2400" b="1" dirty="0" err="1">
                <a:solidFill>
                  <a:schemeClr val="tx1"/>
                </a:solidFill>
                <a:latin typeface="Courier New" panose="02070309020205020404" pitchFamily="49" charset="0"/>
                <a:cs typeface="Courier New" panose="02070309020205020404" pitchFamily="49" charset="0"/>
              </a:rPr>
              <a:t>ArrayList</a:t>
            </a:r>
            <a:r>
              <a:rPr lang="en-US" sz="2400" b="1" dirty="0">
                <a:solidFill>
                  <a:schemeClr val="tx1"/>
                </a:solidFill>
                <a:latin typeface="Courier New" panose="02070309020205020404" pitchFamily="49" charset="0"/>
                <a:cs typeface="Courier New" panose="02070309020205020404" pitchFamily="49" charset="0"/>
              </a:rPr>
              <a:t>&lt;&gt;();</a:t>
            </a:r>
          </a:p>
          <a:p>
            <a:r>
              <a:rPr lang="en-US" sz="2400" b="1" dirty="0">
                <a:solidFill>
                  <a:schemeClr val="tx1"/>
                </a:solidFill>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public</a:t>
            </a:r>
            <a:r>
              <a:rPr lang="en-US" sz="2400" b="1" dirty="0">
                <a:solidFill>
                  <a:schemeClr val="tx1"/>
                </a:solidFill>
                <a:latin typeface="Courier New" panose="02070309020205020404" pitchFamily="49" charset="0"/>
                <a:cs typeface="Courier New" panose="02070309020205020404" pitchFamily="49" charset="0"/>
              </a:rPr>
              <a:t> </a:t>
            </a:r>
            <a:r>
              <a:rPr lang="en-US" sz="2400" b="1" dirty="0" err="1">
                <a:solidFill>
                  <a:schemeClr val="tx1"/>
                </a:solidFill>
                <a:latin typeface="Courier New" panose="02070309020205020404" pitchFamily="49" charset="0"/>
                <a:cs typeface="Courier New" panose="02070309020205020404" pitchFamily="49" charset="0"/>
              </a:rPr>
              <a:t>MazeGame</a:t>
            </a:r>
            <a:r>
              <a:rPr lang="en-US" sz="2400" b="1" dirty="0">
                <a:solidFill>
                  <a:schemeClr val="tx1"/>
                </a:solidFill>
                <a:latin typeface="Courier New" panose="02070309020205020404" pitchFamily="49" charset="0"/>
                <a:cs typeface="Courier New" panose="02070309020205020404" pitchFamily="49" charset="0"/>
              </a:rPr>
              <a:t>() {</a:t>
            </a:r>
          </a:p>
          <a:p>
            <a:r>
              <a:rPr lang="en-US" sz="2400" b="1" dirty="0">
                <a:solidFill>
                  <a:schemeClr val="tx1"/>
                </a:solidFill>
                <a:latin typeface="Courier New" panose="02070309020205020404" pitchFamily="49" charset="0"/>
                <a:cs typeface="Courier New" panose="02070309020205020404" pitchFamily="49" charset="0"/>
              </a:rPr>
              <a:t>        Room room1 = </a:t>
            </a:r>
            <a:r>
              <a:rPr lang="en-US" sz="2400" b="1" dirty="0" err="1">
                <a:solidFill>
                  <a:schemeClr val="tx1"/>
                </a:solidFill>
                <a:latin typeface="Courier New" panose="02070309020205020404" pitchFamily="49" charset="0"/>
                <a:cs typeface="Courier New" panose="02070309020205020404" pitchFamily="49" charset="0"/>
              </a:rPr>
              <a:t>makeRoom</a:t>
            </a:r>
            <a:r>
              <a:rPr lang="en-US" sz="2400" b="1" dirty="0">
                <a:solidFill>
                  <a:schemeClr val="tx1"/>
                </a:solidFill>
                <a:latin typeface="Courier New" panose="02070309020205020404" pitchFamily="49" charset="0"/>
                <a:cs typeface="Courier New" panose="02070309020205020404" pitchFamily="49" charset="0"/>
              </a:rPr>
              <a:t>();</a:t>
            </a:r>
          </a:p>
          <a:p>
            <a:r>
              <a:rPr lang="en-US" sz="2400" b="1" dirty="0">
                <a:solidFill>
                  <a:schemeClr val="tx1"/>
                </a:solidFill>
                <a:latin typeface="Courier New" panose="02070309020205020404" pitchFamily="49" charset="0"/>
                <a:cs typeface="Courier New" panose="02070309020205020404" pitchFamily="49" charset="0"/>
              </a:rPr>
              <a:t>        Room room2 = </a:t>
            </a:r>
            <a:r>
              <a:rPr lang="en-US" sz="2400" b="1" dirty="0" err="1">
                <a:solidFill>
                  <a:schemeClr val="tx1"/>
                </a:solidFill>
                <a:latin typeface="Courier New" panose="02070309020205020404" pitchFamily="49" charset="0"/>
                <a:cs typeface="Courier New" panose="02070309020205020404" pitchFamily="49" charset="0"/>
              </a:rPr>
              <a:t>makeRoom</a:t>
            </a:r>
            <a:r>
              <a:rPr lang="en-US" sz="2400" b="1" dirty="0">
                <a:solidFill>
                  <a:schemeClr val="tx1"/>
                </a:solidFill>
                <a:latin typeface="Courier New" panose="02070309020205020404" pitchFamily="49" charset="0"/>
                <a:cs typeface="Courier New" panose="02070309020205020404" pitchFamily="49" charset="0"/>
              </a:rPr>
              <a:t>();</a:t>
            </a:r>
          </a:p>
          <a:p>
            <a:r>
              <a:rPr lang="en-US" sz="2400" b="1" dirty="0">
                <a:solidFill>
                  <a:schemeClr val="tx1"/>
                </a:solidFill>
                <a:latin typeface="Courier New" panose="02070309020205020404" pitchFamily="49" charset="0"/>
                <a:cs typeface="Courier New" panose="02070309020205020404" pitchFamily="49" charset="0"/>
              </a:rPr>
              <a:t>        room1.connect(room2);</a:t>
            </a:r>
          </a:p>
          <a:p>
            <a:r>
              <a:rPr lang="en-US" sz="2400" b="1" dirty="0">
                <a:solidFill>
                  <a:schemeClr val="tx1"/>
                </a:solidFill>
                <a:latin typeface="Courier New" panose="02070309020205020404" pitchFamily="49" charset="0"/>
                <a:cs typeface="Courier New" panose="02070309020205020404" pitchFamily="49" charset="0"/>
              </a:rPr>
              <a:t>        </a:t>
            </a:r>
            <a:r>
              <a:rPr lang="en-US" sz="2400" b="1" dirty="0" err="1">
                <a:solidFill>
                  <a:schemeClr val="tx1"/>
                </a:solidFill>
                <a:latin typeface="Courier New" panose="02070309020205020404" pitchFamily="49" charset="0"/>
                <a:cs typeface="Courier New" panose="02070309020205020404" pitchFamily="49" charset="0"/>
              </a:rPr>
              <a:t>rooms.add</a:t>
            </a:r>
            <a:r>
              <a:rPr lang="en-US" sz="2400" b="1" dirty="0">
                <a:solidFill>
                  <a:schemeClr val="tx1"/>
                </a:solidFill>
                <a:latin typeface="Courier New" panose="02070309020205020404" pitchFamily="49" charset="0"/>
                <a:cs typeface="Courier New" panose="02070309020205020404" pitchFamily="49" charset="0"/>
              </a:rPr>
              <a:t>(room1);</a:t>
            </a:r>
          </a:p>
          <a:p>
            <a:r>
              <a:rPr lang="en-US" sz="2400" b="1" dirty="0">
                <a:solidFill>
                  <a:schemeClr val="tx1"/>
                </a:solidFill>
                <a:latin typeface="Courier New" panose="02070309020205020404" pitchFamily="49" charset="0"/>
                <a:cs typeface="Courier New" panose="02070309020205020404" pitchFamily="49" charset="0"/>
              </a:rPr>
              <a:t>        </a:t>
            </a:r>
            <a:r>
              <a:rPr lang="en-US" sz="2400" b="1" dirty="0" err="1">
                <a:solidFill>
                  <a:schemeClr val="tx1"/>
                </a:solidFill>
                <a:latin typeface="Courier New" panose="02070309020205020404" pitchFamily="49" charset="0"/>
                <a:cs typeface="Courier New" panose="02070309020205020404" pitchFamily="49" charset="0"/>
              </a:rPr>
              <a:t>rooms.add</a:t>
            </a:r>
            <a:r>
              <a:rPr lang="en-US" sz="2400" b="1" dirty="0">
                <a:solidFill>
                  <a:schemeClr val="tx1"/>
                </a:solidFill>
                <a:latin typeface="Courier New" panose="02070309020205020404" pitchFamily="49" charset="0"/>
                <a:cs typeface="Courier New" panose="02070309020205020404" pitchFamily="49" charset="0"/>
              </a:rPr>
              <a:t>(room2);</a:t>
            </a:r>
          </a:p>
          <a:p>
            <a:r>
              <a:rPr lang="en-US" sz="2400" b="1" dirty="0">
                <a:solidFill>
                  <a:schemeClr val="tx1"/>
                </a:solidFill>
                <a:latin typeface="Courier New" panose="02070309020205020404" pitchFamily="49" charset="0"/>
                <a:cs typeface="Courier New" panose="02070309020205020404" pitchFamily="49" charset="0"/>
              </a:rPr>
              <a:t>    }</a:t>
            </a:r>
          </a:p>
          <a:p>
            <a:r>
              <a:rPr lang="en-US" sz="2400" b="1" dirty="0">
                <a:solidFill>
                  <a:schemeClr val="tx1"/>
                </a:solidFill>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abstract</a:t>
            </a:r>
            <a:r>
              <a:rPr lang="en-US" sz="2400" b="1" dirty="0">
                <a:solidFill>
                  <a:schemeClr val="tx1"/>
                </a:solidFill>
                <a:latin typeface="Courier New" panose="02070309020205020404" pitchFamily="49" charset="0"/>
                <a:cs typeface="Courier New" panose="02070309020205020404" pitchFamily="49" charset="0"/>
              </a:rPr>
              <a:t> </a:t>
            </a:r>
            <a:r>
              <a:rPr lang="en-US" sz="2400" b="1" dirty="0">
                <a:solidFill>
                  <a:srgbClr val="0070C0"/>
                </a:solidFill>
                <a:latin typeface="Courier New" panose="02070309020205020404" pitchFamily="49" charset="0"/>
                <a:cs typeface="Courier New" panose="02070309020205020404" pitchFamily="49" charset="0"/>
              </a:rPr>
              <a:t>protected</a:t>
            </a:r>
            <a:r>
              <a:rPr lang="en-US" sz="2400" b="1" dirty="0">
                <a:solidFill>
                  <a:schemeClr val="tx1"/>
                </a:solidFill>
                <a:latin typeface="Courier New" panose="02070309020205020404" pitchFamily="49" charset="0"/>
                <a:cs typeface="Courier New" panose="02070309020205020404" pitchFamily="49" charset="0"/>
              </a:rPr>
              <a:t> Room </a:t>
            </a:r>
            <a:r>
              <a:rPr lang="en-US" sz="2400" b="1" dirty="0" err="1">
                <a:solidFill>
                  <a:schemeClr val="tx1"/>
                </a:solidFill>
                <a:latin typeface="Courier New" panose="02070309020205020404" pitchFamily="49" charset="0"/>
                <a:cs typeface="Courier New" panose="02070309020205020404" pitchFamily="49" charset="0"/>
              </a:rPr>
              <a:t>makeRoom</a:t>
            </a:r>
            <a:r>
              <a:rPr lang="en-US" sz="2400" b="1" dirty="0">
                <a:solidFill>
                  <a:schemeClr val="tx1"/>
                </a:solidFill>
                <a:latin typeface="Courier New" panose="02070309020205020404" pitchFamily="49" charset="0"/>
                <a:cs typeface="Courier New" panose="02070309020205020404" pitchFamily="49" charset="0"/>
              </a:rPr>
              <a:t>();</a:t>
            </a:r>
          </a:p>
          <a:p>
            <a:r>
              <a:rPr lang="en-US" sz="2400" b="1"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0584079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 factory pattern</a:t>
            </a:r>
          </a:p>
        </p:txBody>
      </p:sp>
      <p:sp>
        <p:nvSpPr>
          <p:cNvPr id="3" name="Content Placeholder 2"/>
          <p:cNvSpPr>
            <a:spLocks noGrp="1"/>
          </p:cNvSpPr>
          <p:nvPr>
            <p:ph idx="1"/>
          </p:nvPr>
        </p:nvSpPr>
        <p:spPr>
          <a:xfrm>
            <a:off x="609600" y="1775192"/>
            <a:ext cx="4953000" cy="4549407"/>
          </a:xfrm>
        </p:spPr>
        <p:txBody>
          <a:bodyPr>
            <a:normAutofit fontScale="92500" lnSpcReduction="20000"/>
          </a:bodyPr>
          <a:lstStyle/>
          <a:p>
            <a:r>
              <a:rPr lang="en-US" dirty="0"/>
              <a:t>The </a:t>
            </a:r>
            <a:r>
              <a:rPr lang="en-US" b="1" dirty="0"/>
              <a:t>abstract factory pattern</a:t>
            </a:r>
            <a:r>
              <a:rPr lang="en-US" dirty="0"/>
              <a:t> is similar except that it uses some object as a factory instead of overriding a method</a:t>
            </a:r>
          </a:p>
          <a:p>
            <a:r>
              <a:rPr lang="en-US" dirty="0"/>
              <a:t>Problems the abstract factory pattern solves:</a:t>
            </a:r>
          </a:p>
          <a:p>
            <a:pPr lvl="1"/>
            <a:r>
              <a:rPr lang="en-US" dirty="0"/>
              <a:t>Making a class be independent of the objects it requires</a:t>
            </a:r>
          </a:p>
          <a:p>
            <a:pPr lvl="1"/>
            <a:r>
              <a:rPr lang="en-US" dirty="0"/>
              <a:t>Making a family of related objects</a:t>
            </a:r>
          </a:p>
        </p:txBody>
      </p:sp>
      <p:pic>
        <p:nvPicPr>
          <p:cNvPr id="7170" name="Picture 2" descr="Class diagram example The method createButton on the GUIFactory interface returns objects of type Button. What implementation of Button is returned depends on which implementation of GUIFactory is handling the method call.">
            <a:extLst>
              <a:ext uri="{FF2B5EF4-FFF2-40B4-BE49-F238E27FC236}">
                <a16:creationId xmlns:a16="http://schemas.microsoft.com/office/drawing/2014/main" id="{43C2F4B7-237A-485C-BFA6-8E177C5F50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2000251"/>
            <a:ext cx="6552470" cy="4171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512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51009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 factory pattern</a:t>
            </a:r>
          </a:p>
        </p:txBody>
      </p:sp>
      <p:sp>
        <p:nvSpPr>
          <p:cNvPr id="5" name="Rectangle 4"/>
          <p:cNvSpPr/>
          <p:nvPr/>
        </p:nvSpPr>
        <p:spPr>
          <a:xfrm>
            <a:off x="609600" y="1676400"/>
            <a:ext cx="10972800" cy="48768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fontScale="92500" lnSpcReduction="10000"/>
          </a:bodyPr>
          <a:lstStyle/>
          <a:p>
            <a:r>
              <a:rPr lang="en-US" b="1" dirty="0">
                <a:solidFill>
                  <a:srgbClr val="0070C0"/>
                </a:solidFill>
                <a:latin typeface="Courier New" panose="02070309020205020404" pitchFamily="49" charset="0"/>
                <a:cs typeface="Courier New" panose="02070309020205020404" pitchFamily="49" charset="0"/>
              </a:rPr>
              <a:t>public interface </a:t>
            </a:r>
            <a:r>
              <a:rPr lang="en-US" b="1" dirty="0">
                <a:solidFill>
                  <a:schemeClr val="tx1"/>
                </a:solidFill>
                <a:latin typeface="Courier New" panose="02070309020205020404" pitchFamily="49" charset="0"/>
                <a:cs typeface="Courier New" panose="02070309020205020404" pitchFamily="49" charset="0"/>
              </a:rPr>
              <a:t>Button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void</a:t>
            </a:r>
            <a:r>
              <a:rPr lang="en-US" b="1" dirty="0">
                <a:solidFill>
                  <a:schemeClr val="tx1"/>
                </a:solidFill>
                <a:latin typeface="Courier New" panose="02070309020205020404" pitchFamily="49" charset="0"/>
                <a:cs typeface="Courier New" panose="02070309020205020404" pitchFamily="49" charset="0"/>
              </a:rPr>
              <a:t> paint();</a:t>
            </a:r>
          </a:p>
          <a:p>
            <a:r>
              <a:rPr lang="en-US" b="1" dirty="0">
                <a:solidFill>
                  <a:schemeClr val="tx1"/>
                </a:solidFill>
                <a:latin typeface="Courier New" panose="02070309020205020404" pitchFamily="49" charset="0"/>
                <a:cs typeface="Courier New" panose="02070309020205020404" pitchFamily="49" charset="0"/>
              </a:rPr>
              <a:t>}</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rgbClr val="0070C0"/>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interface</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GUIFactory</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Button </a:t>
            </a:r>
            <a:r>
              <a:rPr lang="en-US" b="1" dirty="0" err="1">
                <a:solidFill>
                  <a:schemeClr val="tx1"/>
                </a:solidFill>
                <a:latin typeface="Courier New" panose="02070309020205020404" pitchFamily="49" charset="0"/>
                <a:cs typeface="Courier New" panose="02070309020205020404" pitchFamily="49" charset="0"/>
              </a:rPr>
              <a:t>createButton</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rgbClr val="0070C0"/>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WindowsFactory</a:t>
            </a:r>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implements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GUIFactory</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Button </a:t>
            </a:r>
            <a:r>
              <a:rPr lang="en-US" b="1" dirty="0" err="1">
                <a:solidFill>
                  <a:schemeClr val="tx1"/>
                </a:solidFill>
                <a:latin typeface="Courier New" panose="02070309020205020404" pitchFamily="49" charset="0"/>
                <a:cs typeface="Courier New" panose="02070309020205020404" pitchFamily="49" charset="0"/>
              </a:rPr>
              <a:t>createButton</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return</a:t>
            </a:r>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new</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WindowsButton</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rgbClr val="0070C0"/>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class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OSXFactory</a:t>
            </a:r>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implements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GUIFactory</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Button </a:t>
            </a:r>
            <a:r>
              <a:rPr lang="en-US" b="1" dirty="0" err="1">
                <a:solidFill>
                  <a:schemeClr val="tx1"/>
                </a:solidFill>
                <a:latin typeface="Courier New" panose="02070309020205020404" pitchFamily="49" charset="0"/>
                <a:cs typeface="Courier New" panose="02070309020205020404" pitchFamily="49" charset="0"/>
              </a:rPr>
              <a:t>createButton</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return</a:t>
            </a:r>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new</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OSXButton</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631999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Singleton pattern</a:t>
            </a:r>
          </a:p>
        </p:txBody>
      </p:sp>
      <p:sp>
        <p:nvSpPr>
          <p:cNvPr id="3" name="Content Placeholder 2"/>
          <p:cNvSpPr>
            <a:spLocks noGrp="1"/>
          </p:cNvSpPr>
          <p:nvPr>
            <p:ph idx="1"/>
          </p:nvPr>
        </p:nvSpPr>
        <p:spPr>
          <a:xfrm>
            <a:off x="609600" y="1775192"/>
            <a:ext cx="6324600" cy="4473207"/>
          </a:xfrm>
        </p:spPr>
        <p:txBody>
          <a:bodyPr>
            <a:normAutofit fontScale="85000" lnSpcReduction="10000"/>
          </a:bodyPr>
          <a:lstStyle/>
          <a:p>
            <a:r>
              <a:rPr lang="en-US" dirty="0"/>
              <a:t>Sometimes it's useful to have only a single instance of a class</a:t>
            </a:r>
          </a:p>
          <a:p>
            <a:r>
              <a:rPr lang="en-US" dirty="0"/>
              <a:t>The </a:t>
            </a:r>
            <a:r>
              <a:rPr lang="en-US" b="1" dirty="0"/>
              <a:t>singleton pattern</a:t>
            </a:r>
            <a:r>
              <a:rPr lang="en-US" dirty="0"/>
              <a:t> makes it so that it's possible to make only one object of a class and makes it easy to access</a:t>
            </a:r>
          </a:p>
          <a:p>
            <a:r>
              <a:rPr lang="en-US" dirty="0"/>
              <a:t>Problems the singleton pattern solves:</a:t>
            </a:r>
          </a:p>
          <a:p>
            <a:pPr lvl="1"/>
            <a:r>
              <a:rPr lang="en-US" dirty="0"/>
              <a:t>Ensuring that there's only one instance of a class</a:t>
            </a:r>
          </a:p>
          <a:p>
            <a:pPr lvl="1"/>
            <a:r>
              <a:rPr lang="en-US" dirty="0"/>
              <a:t>Making the instance of a class easy to get</a:t>
            </a:r>
          </a:p>
        </p:txBody>
      </p:sp>
      <p:pic>
        <p:nvPicPr>
          <p:cNvPr id="8194" name="Picture 2" descr="https://upload.wikimedia.org/wikipedia/commons/thumb/f/fb/Singleton_UML_class_diagram.svg/1280px-Singleton_UML_class_diagram.svg.png">
            <a:extLst>
              <a:ext uri="{FF2B5EF4-FFF2-40B4-BE49-F238E27FC236}">
                <a16:creationId xmlns:a16="http://schemas.microsoft.com/office/drawing/2014/main" id="{C598A622-A5F6-44AC-B7D1-CCC33AECDEC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2362200"/>
            <a:ext cx="5105400" cy="3063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5623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Singleton pattern in code</a:t>
            </a:r>
          </a:p>
        </p:txBody>
      </p:sp>
      <p:sp>
        <p:nvSpPr>
          <p:cNvPr id="4" name="Rectangle 3"/>
          <p:cNvSpPr/>
          <p:nvPr/>
        </p:nvSpPr>
        <p:spPr>
          <a:xfrm>
            <a:off x="609600" y="1752600"/>
            <a:ext cx="10972800" cy="4800600"/>
          </a:xfrm>
          <a:prstGeom prst="rect">
            <a:avLst/>
          </a:prstGeom>
        </p:spPr>
        <p:style>
          <a:lnRef idx="1">
            <a:schemeClr val="dk1"/>
          </a:lnRef>
          <a:fillRef idx="2">
            <a:schemeClr val="dk1"/>
          </a:fillRef>
          <a:effectRef idx="1">
            <a:schemeClr val="dk1"/>
          </a:effectRef>
          <a:fontRef idx="minor">
            <a:schemeClr val="dk1"/>
          </a:fontRef>
        </p:style>
        <p:txBody>
          <a:bodyPr rtlCol="0" anchor="ctr">
            <a:normAutofit/>
          </a:bodyPr>
          <a:lstStyle/>
          <a:p>
            <a:r>
              <a:rPr lang="en-US" sz="2000" b="1" dirty="0">
                <a:solidFill>
                  <a:srgbClr val="0070C0"/>
                </a:solidFill>
                <a:latin typeface="Courier New" panose="02070309020205020404" pitchFamily="49" charset="0"/>
                <a:cs typeface="Courier New" panose="02070309020205020404" pitchFamily="49" charset="0"/>
              </a:rPr>
              <a:t>public final class </a:t>
            </a:r>
            <a:r>
              <a:rPr lang="en-US" sz="2000" b="1" dirty="0">
                <a:solidFill>
                  <a:schemeClr val="tx1"/>
                </a:solidFill>
                <a:latin typeface="Courier New" panose="02070309020205020404" pitchFamily="49" charset="0"/>
                <a:cs typeface="Courier New" panose="02070309020205020404" pitchFamily="49" charset="0"/>
              </a:rPr>
              <a:t>Singleton {</a:t>
            </a:r>
          </a:p>
          <a:p>
            <a:endParaRPr lang="en-US" sz="2000" b="1" dirty="0">
              <a:solidFill>
                <a:schemeClr val="tx1"/>
              </a:solidFill>
              <a:latin typeface="Courier New" panose="02070309020205020404" pitchFamily="49" charset="0"/>
              <a:cs typeface="Courier New" panose="02070309020205020404" pitchFamily="49" charset="0"/>
            </a:endParaRP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private</a:t>
            </a:r>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static</a:t>
            </a:r>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final</a:t>
            </a:r>
            <a:r>
              <a:rPr lang="en-US" sz="2000" b="1" dirty="0">
                <a:solidFill>
                  <a:schemeClr val="tx1"/>
                </a:solidFill>
                <a:latin typeface="Courier New" panose="02070309020205020404" pitchFamily="49" charset="0"/>
                <a:cs typeface="Courier New" panose="02070309020205020404" pitchFamily="49" charset="0"/>
              </a:rPr>
              <a:t> Singleton INSTANCE = </a:t>
            </a:r>
            <a:r>
              <a:rPr lang="en-US" sz="2000" b="1" dirty="0">
                <a:solidFill>
                  <a:srgbClr val="0070C0"/>
                </a:solidFill>
                <a:latin typeface="Courier New" panose="02070309020205020404" pitchFamily="49" charset="0"/>
                <a:cs typeface="Courier New" panose="02070309020205020404" pitchFamily="49" charset="0"/>
              </a:rPr>
              <a:t>new</a:t>
            </a:r>
            <a:r>
              <a:rPr lang="en-US" sz="2000" b="1" dirty="0">
                <a:solidFill>
                  <a:schemeClr val="tx1"/>
                </a:solidFill>
                <a:latin typeface="Courier New" panose="02070309020205020404" pitchFamily="49" charset="0"/>
                <a:cs typeface="Courier New" panose="02070309020205020404" pitchFamily="49" charset="0"/>
              </a:rPr>
              <a:t> Singleton();</a:t>
            </a:r>
          </a:p>
          <a:p>
            <a:endParaRPr lang="en-US" sz="2000" b="1" dirty="0">
              <a:solidFill>
                <a:schemeClr val="tx1"/>
              </a:solidFill>
              <a:latin typeface="Courier New" panose="02070309020205020404" pitchFamily="49" charset="0"/>
              <a:cs typeface="Courier New" panose="02070309020205020404" pitchFamily="49" charset="0"/>
            </a:endParaRP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private</a:t>
            </a:r>
            <a:r>
              <a:rPr lang="en-US" sz="2000" b="1" dirty="0">
                <a:solidFill>
                  <a:schemeClr val="tx1"/>
                </a:solidFill>
                <a:latin typeface="Courier New" panose="02070309020205020404" pitchFamily="49" charset="0"/>
                <a:cs typeface="Courier New" panose="02070309020205020404" pitchFamily="49" charset="0"/>
              </a:rPr>
              <a:t> Singleton() {}</a:t>
            </a:r>
          </a:p>
          <a:p>
            <a:endParaRPr lang="en-US" sz="2000" b="1" dirty="0">
              <a:solidFill>
                <a:schemeClr val="tx1"/>
              </a:solidFill>
              <a:latin typeface="Courier New" panose="02070309020205020404" pitchFamily="49" charset="0"/>
              <a:cs typeface="Courier New" panose="02070309020205020404" pitchFamily="49" charset="0"/>
            </a:endParaRP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public</a:t>
            </a:r>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static</a:t>
            </a:r>
            <a:r>
              <a:rPr lang="en-US" sz="2000" b="1" dirty="0">
                <a:solidFill>
                  <a:schemeClr val="tx1"/>
                </a:solidFill>
                <a:latin typeface="Courier New" panose="02070309020205020404" pitchFamily="49" charset="0"/>
                <a:cs typeface="Courier New" panose="02070309020205020404" pitchFamily="49" charset="0"/>
              </a:rPr>
              <a:t> Singleton </a:t>
            </a:r>
            <a:r>
              <a:rPr lang="en-US" sz="2000" b="1" dirty="0" err="1">
                <a:solidFill>
                  <a:schemeClr val="tx1"/>
                </a:solidFill>
                <a:latin typeface="Courier New" panose="02070309020205020404" pitchFamily="49" charset="0"/>
                <a:cs typeface="Courier New" panose="02070309020205020404" pitchFamily="49" charset="0"/>
              </a:rPr>
              <a:t>getInstance</a:t>
            </a:r>
            <a:r>
              <a:rPr lang="en-US" sz="2000" b="1" dirty="0">
                <a:solidFill>
                  <a:schemeClr val="tx1"/>
                </a:solidFill>
                <a:latin typeface="Courier New" panose="02070309020205020404" pitchFamily="49" charset="0"/>
                <a:cs typeface="Courier New" panose="02070309020205020404" pitchFamily="49" charset="0"/>
              </a:rPr>
              <a:t>() {</a:t>
            </a: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return</a:t>
            </a:r>
            <a:r>
              <a:rPr lang="en-US" sz="2000" b="1" dirty="0">
                <a:solidFill>
                  <a:schemeClr val="tx1"/>
                </a:solidFill>
                <a:latin typeface="Courier New" panose="02070309020205020404" pitchFamily="49" charset="0"/>
                <a:cs typeface="Courier New" panose="02070309020205020404" pitchFamily="49" charset="0"/>
              </a:rPr>
              <a:t> INSTANCE;</a:t>
            </a:r>
          </a:p>
          <a:p>
            <a:r>
              <a:rPr lang="en-US" sz="2000" b="1" dirty="0">
                <a:solidFill>
                  <a:schemeClr val="tx1"/>
                </a:solidFill>
                <a:latin typeface="Courier New" panose="02070309020205020404" pitchFamily="49" charset="0"/>
                <a:cs typeface="Courier New" panose="02070309020205020404" pitchFamily="49" charset="0"/>
              </a:rPr>
              <a:t>    }</a:t>
            </a:r>
          </a:p>
          <a:p>
            <a:r>
              <a:rPr lang="en-US" sz="2000" b="1"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7685559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Strategy pattern</a:t>
            </a:r>
            <a:endParaRPr lang="en-US" dirty="0"/>
          </a:p>
        </p:txBody>
      </p:sp>
      <p:sp>
        <p:nvSpPr>
          <p:cNvPr id="3" name="Content Placeholder 2"/>
          <p:cNvSpPr>
            <a:spLocks noGrp="1"/>
          </p:cNvSpPr>
          <p:nvPr>
            <p:ph idx="1"/>
          </p:nvPr>
        </p:nvSpPr>
        <p:spPr>
          <a:xfrm>
            <a:off x="609600" y="1775192"/>
            <a:ext cx="6019800" cy="4625609"/>
          </a:xfrm>
        </p:spPr>
        <p:txBody>
          <a:bodyPr>
            <a:normAutofit fontScale="92500" lnSpcReduction="20000"/>
          </a:bodyPr>
          <a:lstStyle/>
          <a:p>
            <a:r>
              <a:rPr lang="en-US" dirty="0"/>
              <a:t>The </a:t>
            </a:r>
            <a:r>
              <a:rPr lang="en-US" b="1" dirty="0"/>
              <a:t>strategy pattern</a:t>
            </a:r>
            <a:r>
              <a:rPr lang="en-US" dirty="0"/>
              <a:t> allows an algorithm to be selected at run-time</a:t>
            </a:r>
          </a:p>
          <a:p>
            <a:r>
              <a:rPr lang="en-US" dirty="0"/>
              <a:t>In Java, that algorithm is usually encapsulated in the method of an object</a:t>
            </a:r>
          </a:p>
          <a:p>
            <a:r>
              <a:rPr lang="en-US" dirty="0"/>
              <a:t>Problems the strategy pattern solves:</a:t>
            </a:r>
          </a:p>
          <a:p>
            <a:pPr lvl="1"/>
            <a:r>
              <a:rPr lang="en-US" dirty="0"/>
              <a:t>Configuring a class with an algorithm at run-time</a:t>
            </a:r>
          </a:p>
          <a:p>
            <a:pPr lvl="1"/>
            <a:r>
              <a:rPr lang="en-US" dirty="0"/>
              <a:t>Selecting or exchanging an algorithm at run-time</a:t>
            </a:r>
          </a:p>
        </p:txBody>
      </p:sp>
      <p:pic>
        <p:nvPicPr>
          <p:cNvPr id="1026" name="Picture 2" descr="https://upload.wikimedia.org/wikipedia/commons/3/39/Strategy_Pattern_in_UML.png">
            <a:extLst>
              <a:ext uri="{FF2B5EF4-FFF2-40B4-BE49-F238E27FC236}">
                <a16:creationId xmlns:a16="http://schemas.microsoft.com/office/drawing/2014/main" id="{2F03B5E5-9968-4FC5-B07F-FC5B28FBAD06}"/>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saturation sat="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6629400" y="2373496"/>
            <a:ext cx="5181600" cy="3238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8369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Strategy pattern in code</a:t>
            </a:r>
          </a:p>
        </p:txBody>
      </p:sp>
      <p:sp>
        <p:nvSpPr>
          <p:cNvPr id="4" name="Rectangle 3"/>
          <p:cNvSpPr/>
          <p:nvPr/>
        </p:nvSpPr>
        <p:spPr>
          <a:xfrm>
            <a:off x="609600" y="1828800"/>
            <a:ext cx="10972800" cy="4724400"/>
          </a:xfrm>
          <a:prstGeom prst="rect">
            <a:avLst/>
          </a:prstGeom>
        </p:spPr>
        <p:style>
          <a:lnRef idx="1">
            <a:schemeClr val="dk1"/>
          </a:lnRef>
          <a:fillRef idx="2">
            <a:schemeClr val="dk1"/>
          </a:fillRef>
          <a:effectRef idx="1">
            <a:schemeClr val="dk1"/>
          </a:effectRef>
          <a:fontRef idx="minor">
            <a:schemeClr val="dk1"/>
          </a:fontRef>
        </p:style>
        <p:txBody>
          <a:bodyPr rtlCol="0" anchor="ctr">
            <a:noAutofit/>
          </a:bodyPr>
          <a:lstStyle/>
          <a:p>
            <a:r>
              <a:rPr lang="en-US" b="1" dirty="0">
                <a:solidFill>
                  <a:srgbClr val="0070C0"/>
                </a:solidFill>
                <a:latin typeface="Courier New" panose="02070309020205020404" pitchFamily="49" charset="0"/>
                <a:cs typeface="Courier New" panose="02070309020205020404" pitchFamily="49" charset="0"/>
              </a:rPr>
              <a:t>interface </a:t>
            </a:r>
            <a:r>
              <a:rPr lang="en-US" b="1" dirty="0" err="1">
                <a:solidFill>
                  <a:schemeClr val="tx1"/>
                </a:solidFill>
                <a:latin typeface="Courier New" panose="02070309020205020404" pitchFamily="49" charset="0"/>
                <a:cs typeface="Courier New" panose="02070309020205020404" pitchFamily="49" charset="0"/>
              </a:rPr>
              <a:t>BillingStrategy</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double</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getPrice</a:t>
            </a:r>
            <a:r>
              <a:rPr lang="en-US" b="1" dirty="0">
                <a:solidFill>
                  <a:schemeClr val="tx1"/>
                </a:solidFill>
                <a:latin typeface="Courier New" panose="02070309020205020404" pitchFamily="49" charset="0"/>
                <a:cs typeface="Courier New" panose="02070309020205020404" pitchFamily="49" charset="0"/>
              </a:rPr>
              <a:t>(</a:t>
            </a:r>
            <a:r>
              <a:rPr lang="en-US" b="1" dirty="0">
                <a:solidFill>
                  <a:srgbClr val="0070C0"/>
                </a:solidFill>
                <a:latin typeface="Courier New" panose="02070309020205020404" pitchFamily="49" charset="0"/>
                <a:cs typeface="Courier New" panose="02070309020205020404" pitchFamily="49" charset="0"/>
              </a:rPr>
              <a:t>double</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rawPrice</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rgbClr val="00B050"/>
                </a:solidFill>
                <a:latin typeface="Courier New" panose="02070309020205020404" pitchFamily="49" charset="0"/>
                <a:cs typeface="Courier New" panose="02070309020205020404" pitchFamily="49" charset="0"/>
              </a:rPr>
              <a:t>// Normal billing strategy (unchanged price)</a:t>
            </a:r>
          </a:p>
          <a:p>
            <a:r>
              <a:rPr lang="en-US" b="1" dirty="0">
                <a:solidFill>
                  <a:srgbClr val="0070C0"/>
                </a:solidFill>
                <a:latin typeface="Courier New" panose="02070309020205020404" pitchFamily="49" charset="0"/>
                <a:cs typeface="Courier New" panose="02070309020205020404" pitchFamily="49" charset="0"/>
              </a:rPr>
              <a:t>public class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NormalStrategy</a:t>
            </a:r>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implements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BillingStrategy</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double</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getPrice</a:t>
            </a:r>
            <a:r>
              <a:rPr lang="en-US" b="1" dirty="0">
                <a:solidFill>
                  <a:schemeClr val="tx1"/>
                </a:solidFill>
                <a:latin typeface="Courier New" panose="02070309020205020404" pitchFamily="49" charset="0"/>
                <a:cs typeface="Courier New" panose="02070309020205020404" pitchFamily="49" charset="0"/>
              </a:rPr>
              <a:t>(</a:t>
            </a:r>
            <a:r>
              <a:rPr lang="en-US" b="1" dirty="0">
                <a:solidFill>
                  <a:srgbClr val="0070C0"/>
                </a:solidFill>
                <a:latin typeface="Courier New" panose="02070309020205020404" pitchFamily="49" charset="0"/>
                <a:cs typeface="Courier New" panose="02070309020205020404" pitchFamily="49" charset="0"/>
              </a:rPr>
              <a:t>double</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rawPrice</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return</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rawPrice</a:t>
            </a:r>
            <a:r>
              <a:rPr lang="en-US" b="1" dirty="0">
                <a:solidFill>
                  <a:schemeClr val="tx1"/>
                </a:solidFill>
                <a:latin typeface="Courier New" panose="02070309020205020404" pitchFamily="49" charset="0"/>
                <a:cs typeface="Courier New" panose="02070309020205020404" pitchFamily="49" charset="0"/>
              </a:rPr>
              <a:t>;</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a:t>
            </a:r>
          </a:p>
          <a:p>
            <a:endParaRPr lang="en-US" b="1" dirty="0">
              <a:solidFill>
                <a:schemeClr val="tx1"/>
              </a:solidFill>
              <a:latin typeface="Courier New" panose="02070309020205020404" pitchFamily="49" charset="0"/>
              <a:cs typeface="Courier New" panose="02070309020205020404" pitchFamily="49" charset="0"/>
            </a:endParaRPr>
          </a:p>
          <a:p>
            <a:r>
              <a:rPr lang="en-US" b="1" dirty="0">
                <a:solidFill>
                  <a:srgbClr val="00B050"/>
                </a:solidFill>
                <a:latin typeface="Courier New" panose="02070309020205020404" pitchFamily="49" charset="0"/>
                <a:cs typeface="Courier New" panose="02070309020205020404" pitchFamily="49" charset="0"/>
              </a:rPr>
              <a:t>// Strategy for Happy hour (50% discount)</a:t>
            </a:r>
          </a:p>
          <a:p>
            <a:r>
              <a:rPr lang="en-US" b="1" dirty="0">
                <a:solidFill>
                  <a:srgbClr val="0070C0"/>
                </a:solidFill>
                <a:latin typeface="Courier New" panose="02070309020205020404" pitchFamily="49" charset="0"/>
                <a:cs typeface="Courier New" panose="02070309020205020404" pitchFamily="49" charset="0"/>
              </a:rPr>
              <a:t>public class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HappyHourStrategy</a:t>
            </a:r>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implements</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BillingStrategy</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public</a:t>
            </a:r>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double</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getPrice</a:t>
            </a:r>
            <a:r>
              <a:rPr lang="en-US" b="1" dirty="0">
                <a:solidFill>
                  <a:schemeClr val="tx1"/>
                </a:solidFill>
                <a:latin typeface="Courier New" panose="02070309020205020404" pitchFamily="49" charset="0"/>
                <a:cs typeface="Courier New" panose="02070309020205020404" pitchFamily="49" charset="0"/>
              </a:rPr>
              <a:t>(</a:t>
            </a:r>
            <a:r>
              <a:rPr lang="en-US" b="1" dirty="0">
                <a:solidFill>
                  <a:srgbClr val="0070C0"/>
                </a:solidFill>
                <a:latin typeface="Courier New" panose="02070309020205020404" pitchFamily="49" charset="0"/>
                <a:cs typeface="Courier New" panose="02070309020205020404" pitchFamily="49" charset="0"/>
              </a:rPr>
              <a:t>double</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rawPrice</a:t>
            </a:r>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        </a:t>
            </a:r>
            <a:r>
              <a:rPr lang="en-US" b="1" dirty="0">
                <a:solidFill>
                  <a:srgbClr val="0070C0"/>
                </a:solidFill>
                <a:latin typeface="Courier New" panose="02070309020205020404" pitchFamily="49" charset="0"/>
                <a:cs typeface="Courier New" panose="02070309020205020404" pitchFamily="49" charset="0"/>
              </a:rPr>
              <a:t>return</a:t>
            </a:r>
            <a:r>
              <a:rPr lang="en-US" b="1" dirty="0">
                <a:solidFill>
                  <a:schemeClr val="tx1"/>
                </a:solidFill>
                <a:latin typeface="Courier New" panose="02070309020205020404" pitchFamily="49" charset="0"/>
                <a:cs typeface="Courier New" panose="02070309020205020404" pitchFamily="49" charset="0"/>
              </a:rPr>
              <a:t> </a:t>
            </a:r>
            <a:r>
              <a:rPr lang="en-US" b="1" dirty="0" err="1">
                <a:solidFill>
                  <a:schemeClr val="tx1"/>
                </a:solidFill>
                <a:latin typeface="Courier New" panose="02070309020205020404" pitchFamily="49" charset="0"/>
                <a:cs typeface="Courier New" panose="02070309020205020404" pitchFamily="49" charset="0"/>
              </a:rPr>
              <a:t>rawPrice</a:t>
            </a:r>
            <a:r>
              <a:rPr lang="en-US" b="1" dirty="0">
                <a:solidFill>
                  <a:schemeClr val="tx1"/>
                </a:solidFill>
                <a:latin typeface="Courier New" panose="02070309020205020404" pitchFamily="49" charset="0"/>
                <a:cs typeface="Courier New" panose="02070309020205020404" pitchFamily="49" charset="0"/>
              </a:rPr>
              <a:t>*0.5;</a:t>
            </a:r>
          </a:p>
          <a:p>
            <a:r>
              <a:rPr lang="en-US" b="1" dirty="0">
                <a:solidFill>
                  <a:schemeClr val="tx1"/>
                </a:solidFill>
                <a:latin typeface="Courier New" panose="02070309020205020404" pitchFamily="49" charset="0"/>
                <a:cs typeface="Courier New" panose="02070309020205020404" pitchFamily="49" charset="0"/>
              </a:rPr>
              <a:t>    }</a:t>
            </a:r>
          </a:p>
          <a:p>
            <a:r>
              <a:rPr lang="en-US" b="1"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4398612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F6031C2-7B3A-4176-BEC7-6EF6618C134B}"/>
              </a:ext>
            </a:extLst>
          </p:cNvPr>
          <p:cNvPicPr>
            <a:picLocks noChangeAspect="1"/>
          </p:cNvPicPr>
          <p:nvPr/>
        </p:nvPicPr>
        <p:blipFill>
          <a:blip r:embed="rId2"/>
          <a:stretch>
            <a:fillRect/>
          </a:stretch>
        </p:blipFill>
        <p:spPr>
          <a:xfrm>
            <a:off x="6324600" y="2362200"/>
            <a:ext cx="5648440" cy="3286125"/>
          </a:xfrm>
          <a:prstGeom prst="rect">
            <a:avLst/>
          </a:prstGeom>
        </p:spPr>
      </p:pic>
      <p:sp>
        <p:nvSpPr>
          <p:cNvPr id="2" name="Title 1"/>
          <p:cNvSpPr>
            <a:spLocks noGrp="1"/>
          </p:cNvSpPr>
          <p:nvPr>
            <p:ph type="title"/>
          </p:nvPr>
        </p:nvSpPr>
        <p:spPr/>
        <p:txBody>
          <a:bodyPr/>
          <a:lstStyle/>
          <a:p>
            <a:r>
              <a:rPr lang="en-US" dirty="0"/>
              <a:t>Adapter pattern</a:t>
            </a:r>
          </a:p>
        </p:txBody>
      </p:sp>
      <p:sp>
        <p:nvSpPr>
          <p:cNvPr id="3" name="Content Placeholder 2"/>
          <p:cNvSpPr>
            <a:spLocks noGrp="1"/>
          </p:cNvSpPr>
          <p:nvPr>
            <p:ph idx="1"/>
          </p:nvPr>
        </p:nvSpPr>
        <p:spPr>
          <a:xfrm>
            <a:off x="609599" y="1775192"/>
            <a:ext cx="6035857" cy="4778008"/>
          </a:xfrm>
        </p:spPr>
        <p:txBody>
          <a:bodyPr>
            <a:normAutofit fontScale="85000" lnSpcReduction="10000"/>
          </a:bodyPr>
          <a:lstStyle/>
          <a:p>
            <a:r>
              <a:rPr lang="en-US" dirty="0"/>
              <a:t>Sometimes you have an object that doesn't generate the right kind of output</a:t>
            </a:r>
          </a:p>
          <a:p>
            <a:r>
              <a:rPr lang="en-US" dirty="0"/>
              <a:t>The </a:t>
            </a:r>
            <a:r>
              <a:rPr lang="en-US" b="1" dirty="0"/>
              <a:t>adapter pattern</a:t>
            </a:r>
            <a:r>
              <a:rPr lang="en-US" dirty="0"/>
              <a:t> allows you to turn the output from something that gives one kind of output into the kind you need</a:t>
            </a:r>
          </a:p>
          <a:p>
            <a:r>
              <a:rPr lang="en-US" dirty="0"/>
              <a:t>Problems the adapter pattern solves:</a:t>
            </a:r>
          </a:p>
          <a:p>
            <a:pPr lvl="1"/>
            <a:r>
              <a:rPr lang="en-US" dirty="0"/>
              <a:t>Reusing a class that doesn't have an interface the client requires</a:t>
            </a:r>
          </a:p>
          <a:p>
            <a:pPr lvl="1"/>
            <a:r>
              <a:rPr lang="en-US" dirty="0"/>
              <a:t>Allowing classes with incompatible interfaces to work together</a:t>
            </a:r>
          </a:p>
        </p:txBody>
      </p:sp>
    </p:spTree>
    <p:extLst>
      <p:ext uri="{BB962C8B-B14F-4D97-AF65-F5344CB8AC3E}">
        <p14:creationId xmlns:p14="http://schemas.microsoft.com/office/powerpoint/2010/main" val="407051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Adapter pattern</a:t>
            </a:r>
          </a:p>
        </p:txBody>
      </p:sp>
      <p:sp>
        <p:nvSpPr>
          <p:cNvPr id="4" name="Rectangle 3"/>
          <p:cNvSpPr/>
          <p:nvPr/>
        </p:nvSpPr>
        <p:spPr>
          <a:xfrm>
            <a:off x="609601" y="1676400"/>
            <a:ext cx="10972800" cy="4876801"/>
          </a:xfrm>
          <a:prstGeom prst="rect">
            <a:avLst/>
          </a:prstGeom>
        </p:spPr>
        <p:style>
          <a:lnRef idx="1">
            <a:schemeClr val="dk1"/>
          </a:lnRef>
          <a:fillRef idx="2">
            <a:schemeClr val="dk1"/>
          </a:fillRef>
          <a:effectRef idx="1">
            <a:schemeClr val="dk1"/>
          </a:effectRef>
          <a:fontRef idx="minor">
            <a:schemeClr val="dk1"/>
          </a:fontRef>
        </p:style>
        <p:txBody>
          <a:bodyPr rtlCol="0" anchor="ctr">
            <a:normAutofit/>
          </a:bodyPr>
          <a:lstStyle/>
          <a:p>
            <a:r>
              <a:rPr lang="en-US" sz="2000" b="1" dirty="0">
                <a:solidFill>
                  <a:srgbClr val="0070C0"/>
                </a:solidFill>
                <a:latin typeface="Courier New" panose="02070309020205020404" pitchFamily="49" charset="0"/>
                <a:cs typeface="Courier New" panose="02070309020205020404" pitchFamily="49" charset="0"/>
              </a:rPr>
              <a:t>public interface </a:t>
            </a:r>
            <a:r>
              <a:rPr lang="en-US" sz="2000" b="1" dirty="0" err="1">
                <a:solidFill>
                  <a:schemeClr val="tx1"/>
                </a:solidFill>
                <a:latin typeface="Courier New" panose="02070309020205020404" pitchFamily="49" charset="0"/>
                <a:cs typeface="Courier New" panose="02070309020205020404" pitchFamily="49" charset="0"/>
              </a:rPr>
              <a:t>IceProvider</a:t>
            </a:r>
            <a:r>
              <a:rPr lang="en-US" sz="2000" b="1" dirty="0">
                <a:solidFill>
                  <a:schemeClr val="tx1"/>
                </a:solidFill>
                <a:latin typeface="Courier New" panose="02070309020205020404" pitchFamily="49" charset="0"/>
                <a:cs typeface="Courier New" panose="02070309020205020404" pitchFamily="49" charset="0"/>
              </a:rPr>
              <a:t> {</a:t>
            </a:r>
          </a:p>
          <a:p>
            <a:r>
              <a:rPr lang="en-US" sz="2000" b="1" dirty="0">
                <a:solidFill>
                  <a:schemeClr val="tx1"/>
                </a:solidFill>
                <a:latin typeface="Courier New" panose="02070309020205020404" pitchFamily="49" charset="0"/>
                <a:cs typeface="Courier New" panose="02070309020205020404" pitchFamily="49" charset="0"/>
              </a:rPr>
              <a:t>    Ice </a:t>
            </a:r>
            <a:r>
              <a:rPr lang="en-US" sz="2000" b="1" dirty="0" err="1">
                <a:solidFill>
                  <a:schemeClr val="tx1"/>
                </a:solidFill>
                <a:latin typeface="Courier New" panose="02070309020205020404" pitchFamily="49" charset="0"/>
                <a:cs typeface="Courier New" panose="02070309020205020404" pitchFamily="49" charset="0"/>
              </a:rPr>
              <a:t>getIce</a:t>
            </a:r>
            <a:r>
              <a:rPr lang="en-US" sz="2000" b="1" dirty="0">
                <a:solidFill>
                  <a:schemeClr val="tx1"/>
                </a:solidFill>
                <a:latin typeface="Courier New" panose="02070309020205020404" pitchFamily="49" charset="0"/>
                <a:cs typeface="Courier New" panose="02070309020205020404" pitchFamily="49" charset="0"/>
              </a:rPr>
              <a:t>();</a:t>
            </a:r>
          </a:p>
          <a:p>
            <a:r>
              <a:rPr lang="en-US" sz="2000" b="1" dirty="0">
                <a:solidFill>
                  <a:schemeClr val="tx1"/>
                </a:solidFill>
                <a:latin typeface="Courier New" panose="02070309020205020404" pitchFamily="49" charset="0"/>
                <a:cs typeface="Courier New" panose="02070309020205020404" pitchFamily="49" charset="0"/>
              </a:rPr>
              <a:t>}</a:t>
            </a:r>
          </a:p>
          <a:p>
            <a:endParaRPr lang="en-US" sz="2000" b="1" dirty="0">
              <a:solidFill>
                <a:schemeClr val="tx1"/>
              </a:solidFill>
              <a:latin typeface="Courier New" panose="02070309020205020404" pitchFamily="49" charset="0"/>
              <a:cs typeface="Courier New" panose="02070309020205020404" pitchFamily="49" charset="0"/>
            </a:endParaRPr>
          </a:p>
          <a:p>
            <a:r>
              <a:rPr lang="en-US" sz="2000" b="1" dirty="0">
                <a:solidFill>
                  <a:srgbClr val="0070C0"/>
                </a:solidFill>
                <a:latin typeface="Courier New" panose="02070309020205020404" pitchFamily="49" charset="0"/>
                <a:cs typeface="Courier New" panose="02070309020205020404" pitchFamily="49" charset="0"/>
              </a:rPr>
              <a:t>public class </a:t>
            </a:r>
            <a:r>
              <a:rPr lang="en-US" sz="2000" b="1" dirty="0" err="1">
                <a:solidFill>
                  <a:schemeClr val="tx1"/>
                </a:solidFill>
                <a:latin typeface="Courier New" panose="02070309020205020404" pitchFamily="49" charset="0"/>
                <a:cs typeface="Courier New" panose="02070309020205020404" pitchFamily="49" charset="0"/>
              </a:rPr>
              <a:t>WaterToIce</a:t>
            </a:r>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implements</a:t>
            </a:r>
            <a:r>
              <a:rPr lang="en-US" sz="2000" b="1" dirty="0">
                <a:solidFill>
                  <a:schemeClr val="tx1"/>
                </a:solidFill>
                <a:latin typeface="Courier New" panose="02070309020205020404" pitchFamily="49" charset="0"/>
                <a:cs typeface="Courier New" panose="02070309020205020404" pitchFamily="49" charset="0"/>
              </a:rPr>
              <a:t> </a:t>
            </a:r>
            <a:r>
              <a:rPr lang="en-US" sz="2000" b="1" dirty="0" err="1">
                <a:solidFill>
                  <a:schemeClr val="tx1"/>
                </a:solidFill>
                <a:latin typeface="Courier New" panose="02070309020205020404" pitchFamily="49" charset="0"/>
                <a:cs typeface="Courier New" panose="02070309020205020404" pitchFamily="49" charset="0"/>
              </a:rPr>
              <a:t>IceProvider</a:t>
            </a:r>
            <a:r>
              <a:rPr lang="en-US" sz="2000" b="1" dirty="0">
                <a:solidFill>
                  <a:schemeClr val="tx1"/>
                </a:solidFill>
                <a:latin typeface="Courier New" panose="02070309020205020404" pitchFamily="49" charset="0"/>
                <a:cs typeface="Courier New" panose="02070309020205020404" pitchFamily="49" charset="0"/>
              </a:rPr>
              <a:t> {</a:t>
            </a: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private</a:t>
            </a:r>
            <a:r>
              <a:rPr lang="en-US" sz="2000" b="1" dirty="0">
                <a:solidFill>
                  <a:schemeClr val="tx1"/>
                </a:solidFill>
                <a:latin typeface="Courier New" panose="02070309020205020404" pitchFamily="49" charset="0"/>
                <a:cs typeface="Courier New" panose="02070309020205020404" pitchFamily="49" charset="0"/>
              </a:rPr>
              <a:t> </a:t>
            </a:r>
            <a:r>
              <a:rPr lang="en-US" sz="2000" b="1" dirty="0" err="1">
                <a:solidFill>
                  <a:schemeClr val="tx1"/>
                </a:solidFill>
                <a:latin typeface="Courier New" panose="02070309020205020404" pitchFamily="49" charset="0"/>
                <a:cs typeface="Courier New" panose="02070309020205020404" pitchFamily="49" charset="0"/>
              </a:rPr>
              <a:t>WaterMaker</a:t>
            </a:r>
            <a:r>
              <a:rPr lang="en-US" sz="2000" b="1" dirty="0">
                <a:solidFill>
                  <a:schemeClr val="tx1"/>
                </a:solidFill>
                <a:latin typeface="Courier New" panose="02070309020205020404" pitchFamily="49" charset="0"/>
                <a:cs typeface="Courier New" panose="02070309020205020404" pitchFamily="49" charset="0"/>
              </a:rPr>
              <a:t> maker = </a:t>
            </a:r>
            <a:r>
              <a:rPr lang="en-US" sz="2000" b="1" dirty="0">
                <a:solidFill>
                  <a:srgbClr val="0070C0"/>
                </a:solidFill>
                <a:latin typeface="Courier New" panose="02070309020205020404" pitchFamily="49" charset="0"/>
                <a:cs typeface="Courier New" panose="02070309020205020404" pitchFamily="49" charset="0"/>
              </a:rPr>
              <a:t>null</a:t>
            </a:r>
            <a:r>
              <a:rPr lang="en-US" sz="2000" b="1" dirty="0">
                <a:solidFill>
                  <a:schemeClr val="tx1"/>
                </a:solidFill>
                <a:latin typeface="Courier New" panose="02070309020205020404" pitchFamily="49" charset="0"/>
                <a:cs typeface="Courier New" panose="02070309020205020404" pitchFamily="49" charset="0"/>
              </a:rPr>
              <a:t>;</a:t>
            </a:r>
          </a:p>
          <a:p>
            <a:endParaRPr lang="en-US" sz="2000" b="1" dirty="0">
              <a:solidFill>
                <a:schemeClr val="tx1"/>
              </a:solidFill>
              <a:latin typeface="Courier New" panose="02070309020205020404" pitchFamily="49" charset="0"/>
              <a:cs typeface="Courier New" panose="02070309020205020404" pitchFamily="49" charset="0"/>
            </a:endParaRP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public</a:t>
            </a:r>
            <a:r>
              <a:rPr lang="en-US" sz="2000" b="1" dirty="0">
                <a:solidFill>
                  <a:schemeClr val="tx1"/>
                </a:solidFill>
                <a:latin typeface="Courier New" panose="02070309020205020404" pitchFamily="49" charset="0"/>
                <a:cs typeface="Courier New" panose="02070309020205020404" pitchFamily="49" charset="0"/>
              </a:rPr>
              <a:t> </a:t>
            </a:r>
            <a:r>
              <a:rPr lang="en-US" sz="2000" b="1" dirty="0" err="1">
                <a:solidFill>
                  <a:schemeClr val="tx1"/>
                </a:solidFill>
                <a:latin typeface="Courier New" panose="02070309020205020404" pitchFamily="49" charset="0"/>
                <a:cs typeface="Courier New" panose="02070309020205020404" pitchFamily="49" charset="0"/>
              </a:rPr>
              <a:t>WaterToIce</a:t>
            </a:r>
            <a:r>
              <a:rPr lang="en-US" sz="2000" b="1" dirty="0">
                <a:solidFill>
                  <a:schemeClr val="tx1"/>
                </a:solidFill>
                <a:latin typeface="Courier New" panose="02070309020205020404" pitchFamily="49" charset="0"/>
                <a:cs typeface="Courier New" panose="02070309020205020404" pitchFamily="49" charset="0"/>
              </a:rPr>
              <a:t>(</a:t>
            </a:r>
            <a:r>
              <a:rPr lang="en-US" sz="2000" b="1" dirty="0" err="1">
                <a:solidFill>
                  <a:schemeClr val="tx1"/>
                </a:solidFill>
                <a:latin typeface="Courier New" panose="02070309020205020404" pitchFamily="49" charset="0"/>
                <a:cs typeface="Courier New" panose="02070309020205020404" pitchFamily="49" charset="0"/>
              </a:rPr>
              <a:t>WaterMaker</a:t>
            </a:r>
            <a:r>
              <a:rPr lang="en-US" sz="2000" b="1" dirty="0">
                <a:solidFill>
                  <a:schemeClr val="tx1"/>
                </a:solidFill>
                <a:latin typeface="Courier New" panose="02070309020205020404" pitchFamily="49" charset="0"/>
                <a:cs typeface="Courier New" panose="02070309020205020404" pitchFamily="49" charset="0"/>
              </a:rPr>
              <a:t> maker) {</a:t>
            </a: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err="1">
                <a:solidFill>
                  <a:srgbClr val="0070C0"/>
                </a:solidFill>
                <a:latin typeface="Courier New" panose="02070309020205020404" pitchFamily="49" charset="0"/>
                <a:cs typeface="Courier New" panose="02070309020205020404" pitchFamily="49" charset="0"/>
              </a:rPr>
              <a:t>this</a:t>
            </a:r>
            <a:r>
              <a:rPr lang="en-US" sz="2000" b="1" dirty="0" err="1">
                <a:solidFill>
                  <a:schemeClr val="tx1"/>
                </a:solidFill>
                <a:latin typeface="Courier New" panose="02070309020205020404" pitchFamily="49" charset="0"/>
                <a:cs typeface="Courier New" panose="02070309020205020404" pitchFamily="49" charset="0"/>
              </a:rPr>
              <a:t>.maker</a:t>
            </a:r>
            <a:r>
              <a:rPr lang="en-US" sz="2000" b="1" dirty="0">
                <a:solidFill>
                  <a:schemeClr val="tx1"/>
                </a:solidFill>
                <a:latin typeface="Courier New" panose="02070309020205020404" pitchFamily="49" charset="0"/>
                <a:cs typeface="Courier New" panose="02070309020205020404" pitchFamily="49" charset="0"/>
              </a:rPr>
              <a:t> = maker;</a:t>
            </a:r>
          </a:p>
          <a:p>
            <a:r>
              <a:rPr lang="en-US" sz="2000" b="1" dirty="0">
                <a:solidFill>
                  <a:schemeClr val="tx1"/>
                </a:solidFill>
                <a:latin typeface="Courier New" panose="02070309020205020404" pitchFamily="49" charset="0"/>
                <a:cs typeface="Courier New" panose="02070309020205020404" pitchFamily="49" charset="0"/>
              </a:rPr>
              <a:t>    }</a:t>
            </a:r>
          </a:p>
          <a:p>
            <a:endParaRPr lang="en-US" sz="2000" b="1" dirty="0">
              <a:solidFill>
                <a:schemeClr val="tx1"/>
              </a:solidFill>
              <a:latin typeface="Courier New" panose="02070309020205020404" pitchFamily="49" charset="0"/>
              <a:cs typeface="Courier New" panose="02070309020205020404" pitchFamily="49" charset="0"/>
            </a:endParaRP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public</a:t>
            </a:r>
            <a:r>
              <a:rPr lang="en-US" sz="2000" b="1" dirty="0">
                <a:solidFill>
                  <a:schemeClr val="tx1"/>
                </a:solidFill>
                <a:latin typeface="Courier New" panose="02070309020205020404" pitchFamily="49" charset="0"/>
                <a:cs typeface="Courier New" panose="02070309020205020404" pitchFamily="49" charset="0"/>
              </a:rPr>
              <a:t> Ice </a:t>
            </a:r>
            <a:r>
              <a:rPr lang="en-US" sz="2000" b="1" dirty="0" err="1">
                <a:solidFill>
                  <a:schemeClr val="tx1"/>
                </a:solidFill>
                <a:latin typeface="Courier New" panose="02070309020205020404" pitchFamily="49" charset="0"/>
                <a:cs typeface="Courier New" panose="02070309020205020404" pitchFamily="49" charset="0"/>
              </a:rPr>
              <a:t>getIce</a:t>
            </a:r>
            <a:r>
              <a:rPr lang="en-US" sz="2000" b="1" dirty="0">
                <a:solidFill>
                  <a:schemeClr val="tx1"/>
                </a:solidFill>
                <a:latin typeface="Courier New" panose="02070309020205020404" pitchFamily="49" charset="0"/>
                <a:cs typeface="Courier New" panose="02070309020205020404" pitchFamily="49" charset="0"/>
              </a:rPr>
              <a:t>() {</a:t>
            </a:r>
          </a:p>
          <a:p>
            <a:r>
              <a:rPr lang="en-US" sz="2000" b="1" dirty="0">
                <a:solidFill>
                  <a:schemeClr val="tx1"/>
                </a:solidFill>
                <a:latin typeface="Courier New" panose="02070309020205020404" pitchFamily="49" charset="0"/>
                <a:cs typeface="Courier New" panose="02070309020205020404" pitchFamily="49" charset="0"/>
              </a:rPr>
              <a:t>        </a:t>
            </a:r>
            <a:r>
              <a:rPr lang="en-US" sz="2000" b="1" dirty="0">
                <a:solidFill>
                  <a:srgbClr val="0070C0"/>
                </a:solidFill>
                <a:latin typeface="Courier New" panose="02070309020205020404" pitchFamily="49" charset="0"/>
                <a:cs typeface="Courier New" panose="02070309020205020404" pitchFamily="49" charset="0"/>
              </a:rPr>
              <a:t>return</a:t>
            </a:r>
            <a:r>
              <a:rPr lang="en-US" sz="2000" b="1" dirty="0">
                <a:solidFill>
                  <a:schemeClr val="tx1"/>
                </a:solidFill>
                <a:latin typeface="Courier New" panose="02070309020205020404" pitchFamily="49" charset="0"/>
                <a:cs typeface="Courier New" panose="02070309020205020404" pitchFamily="49" charset="0"/>
              </a:rPr>
              <a:t> </a:t>
            </a:r>
            <a:r>
              <a:rPr lang="en-US" sz="2000" b="1" dirty="0" err="1">
                <a:solidFill>
                  <a:schemeClr val="tx1"/>
                </a:solidFill>
                <a:latin typeface="Courier New" panose="02070309020205020404" pitchFamily="49" charset="0"/>
                <a:cs typeface="Courier New" panose="02070309020205020404" pitchFamily="49" charset="0"/>
              </a:rPr>
              <a:t>maker.getWater</a:t>
            </a:r>
            <a:r>
              <a:rPr lang="en-US" sz="2000" b="1" dirty="0">
                <a:solidFill>
                  <a:schemeClr val="tx1"/>
                </a:solidFill>
                <a:latin typeface="Courier New" panose="02070309020205020404" pitchFamily="49" charset="0"/>
                <a:cs typeface="Courier New" panose="02070309020205020404" pitchFamily="49" charset="0"/>
              </a:rPr>
              <a:t>().freeze();</a:t>
            </a:r>
          </a:p>
          <a:p>
            <a:r>
              <a:rPr lang="en-US" sz="2000" b="1" dirty="0">
                <a:solidFill>
                  <a:schemeClr val="tx1"/>
                </a:solidFill>
                <a:latin typeface="Courier New" panose="02070309020205020404" pitchFamily="49" charset="0"/>
                <a:cs typeface="Courier New" panose="02070309020205020404" pitchFamily="49" charset="0"/>
              </a:rPr>
              <a:t>    }</a:t>
            </a:r>
          </a:p>
          <a:p>
            <a:r>
              <a:rPr lang="en-US" sz="2000" b="1"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8961036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normAutofit/>
          </a:bodyPr>
          <a:lstStyle/>
          <a:p>
            <a:r>
              <a:rPr lang="en-US"/>
              <a:t>Construction </a:t>
            </a:r>
            <a:r>
              <a:rPr lang="en-US" dirty="0"/>
              <a:t>techniques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Reminders</a:t>
            </a:r>
            <a:endParaRPr lang="en-US" dirty="0"/>
          </a:p>
        </p:txBody>
      </p:sp>
      <p:sp>
        <p:nvSpPr>
          <p:cNvPr id="5" name="Content Placeholder 4"/>
          <p:cNvSpPr>
            <a:spLocks noGrp="1"/>
          </p:cNvSpPr>
          <p:nvPr>
            <p:ph idx="1"/>
          </p:nvPr>
        </p:nvSpPr>
        <p:spPr/>
        <p:txBody>
          <a:bodyPr/>
          <a:lstStyle/>
          <a:p>
            <a:r>
              <a:rPr lang="en-US" dirty="0"/>
              <a:t>Read Chapter 8: Construction Techniques</a:t>
            </a:r>
          </a:p>
          <a:p>
            <a:r>
              <a:rPr lang="en-US" dirty="0"/>
              <a:t>Keep working on the draft of Project 2</a:t>
            </a:r>
          </a:p>
          <a:p>
            <a:pPr lvl="1"/>
            <a:r>
              <a:rPr lang="en-US" b="1" dirty="0"/>
              <a:t>Due Friday!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Quick Notes on Project Scheduling</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55028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Project scheduling</a:t>
            </a:r>
          </a:p>
        </p:txBody>
      </p:sp>
      <p:sp>
        <p:nvSpPr>
          <p:cNvPr id="4" name="Content Placeholder 3"/>
          <p:cNvSpPr>
            <a:spLocks noGrp="1"/>
          </p:cNvSpPr>
          <p:nvPr>
            <p:ph idx="1"/>
          </p:nvPr>
        </p:nvSpPr>
        <p:spPr/>
        <p:txBody>
          <a:bodyPr>
            <a:normAutofit fontScale="92500" lnSpcReduction="20000"/>
          </a:bodyPr>
          <a:lstStyle/>
          <a:p>
            <a:r>
              <a:rPr lang="en-US" dirty="0"/>
              <a:t>Project scheduling is organizing the work</a:t>
            </a:r>
          </a:p>
          <a:p>
            <a:pPr lvl="1"/>
            <a:r>
              <a:rPr lang="en-US" dirty="0"/>
              <a:t>Into separate tasks</a:t>
            </a:r>
          </a:p>
          <a:p>
            <a:pPr lvl="1"/>
            <a:r>
              <a:rPr lang="en-US" dirty="0"/>
              <a:t>When the tasks will be done</a:t>
            </a:r>
          </a:p>
          <a:p>
            <a:pPr lvl="1"/>
            <a:r>
              <a:rPr lang="en-US" dirty="0"/>
              <a:t>Who will do them</a:t>
            </a:r>
          </a:p>
          <a:p>
            <a:r>
              <a:rPr lang="en-US" dirty="0"/>
              <a:t>Both waterfall and agile approaches benefit from scheduling</a:t>
            </a:r>
          </a:p>
          <a:p>
            <a:pPr lvl="1"/>
            <a:r>
              <a:rPr lang="en-US" dirty="0"/>
              <a:t>For waterfall, all tasks in the project are scheduled</a:t>
            </a:r>
          </a:p>
          <a:p>
            <a:pPr lvl="1"/>
            <a:r>
              <a:rPr lang="en-US" dirty="0"/>
              <a:t>For agile, there might be an overall schedule for when major phases of the project will be completed</a:t>
            </a:r>
          </a:p>
          <a:p>
            <a:r>
              <a:rPr lang="en-US" dirty="0"/>
              <a:t>Tasks should last at least a week but not more than two months</a:t>
            </a:r>
          </a:p>
          <a:p>
            <a:pPr lvl="1"/>
            <a:r>
              <a:rPr lang="en-US" dirty="0"/>
              <a:t>A task taking more than two months should be broken into subtasks</a:t>
            </a:r>
          </a:p>
          <a:p>
            <a:r>
              <a:rPr lang="en-US" dirty="0"/>
              <a:t>It's helpful to have visualizations of these tasks</a:t>
            </a:r>
          </a:p>
        </p:txBody>
      </p:sp>
    </p:spTree>
    <p:extLst>
      <p:ext uri="{BB962C8B-B14F-4D97-AF65-F5344CB8AC3E}">
        <p14:creationId xmlns:p14="http://schemas.microsoft.com/office/powerpoint/2010/main" val="2839318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tasks</a:t>
            </a:r>
          </a:p>
        </p:txBody>
      </p:sp>
      <p:sp>
        <p:nvSpPr>
          <p:cNvPr id="5" name="Content Placeholder 4"/>
          <p:cNvSpPr>
            <a:spLocks noGrp="1"/>
          </p:cNvSpPr>
          <p:nvPr>
            <p:ph idx="1"/>
          </p:nvPr>
        </p:nvSpPr>
        <p:spPr>
          <a:xfrm>
            <a:off x="609600" y="1775192"/>
            <a:ext cx="3429000" cy="4397007"/>
          </a:xfrm>
        </p:spPr>
        <p:txBody>
          <a:bodyPr>
            <a:normAutofit/>
          </a:bodyPr>
          <a:lstStyle/>
          <a:p>
            <a:r>
              <a:rPr lang="en-US" dirty="0"/>
              <a:t>This table shows all the task information, but it's hard to visualize</a:t>
            </a:r>
          </a:p>
          <a:p>
            <a:r>
              <a:rPr lang="en-US" dirty="0"/>
              <a:t>M is used to label milestones</a:t>
            </a:r>
          </a:p>
        </p:txBody>
      </p:sp>
      <p:graphicFrame>
        <p:nvGraphicFramePr>
          <p:cNvPr id="6" name="Content Placeholder 3"/>
          <p:cNvGraphicFramePr>
            <a:graphicFrameLocks/>
          </p:cNvGraphicFramePr>
          <p:nvPr>
            <p:extLst/>
          </p:nvPr>
        </p:nvGraphicFramePr>
        <p:xfrm>
          <a:off x="4191000" y="1759953"/>
          <a:ext cx="7605078" cy="482092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6662627"/>
                    </a:ext>
                  </a:extLst>
                </a:gridCol>
                <a:gridCol w="2199005">
                  <a:extLst>
                    <a:ext uri="{9D8B030D-6E8A-4147-A177-3AD203B41FA5}">
                      <a16:colId xmlns:a16="http://schemas.microsoft.com/office/drawing/2014/main" val="825522500"/>
                    </a:ext>
                  </a:extLst>
                </a:gridCol>
                <a:gridCol w="1748473">
                  <a:extLst>
                    <a:ext uri="{9D8B030D-6E8A-4147-A177-3AD203B41FA5}">
                      <a16:colId xmlns:a16="http://schemas.microsoft.com/office/drawing/2014/main" val="3615253662"/>
                    </a:ext>
                  </a:extLst>
                </a:gridCol>
                <a:gridCol w="2743200">
                  <a:extLst>
                    <a:ext uri="{9D8B030D-6E8A-4147-A177-3AD203B41FA5}">
                      <a16:colId xmlns:a16="http://schemas.microsoft.com/office/drawing/2014/main" val="1067812176"/>
                    </a:ext>
                  </a:extLst>
                </a:gridCol>
              </a:tblGrid>
              <a:tr h="370840">
                <a:tc>
                  <a:txBody>
                    <a:bodyPr/>
                    <a:lstStyle/>
                    <a:p>
                      <a:pPr algn="ctr"/>
                      <a:r>
                        <a:rPr lang="en-US" b="1" dirty="0"/>
                        <a:t>Task</a:t>
                      </a:r>
                    </a:p>
                  </a:txBody>
                  <a:tcPr anchor="b"/>
                </a:tc>
                <a:tc>
                  <a:txBody>
                    <a:bodyPr/>
                    <a:lstStyle/>
                    <a:p>
                      <a:pPr algn="ctr"/>
                      <a:r>
                        <a:rPr lang="en-US" dirty="0"/>
                        <a:t>Effort (person-days)</a:t>
                      </a:r>
                    </a:p>
                  </a:txBody>
                  <a:tcPr anchor="b"/>
                </a:tc>
                <a:tc>
                  <a:txBody>
                    <a:bodyPr/>
                    <a:lstStyle/>
                    <a:p>
                      <a:pPr algn="ctr"/>
                      <a:r>
                        <a:rPr lang="en-US" dirty="0"/>
                        <a:t>Duration </a:t>
                      </a:r>
                      <a:r>
                        <a:rPr lang="en-US" baseline="0" dirty="0"/>
                        <a:t>(days)</a:t>
                      </a:r>
                      <a:endParaRPr lang="en-US" dirty="0"/>
                    </a:p>
                  </a:txBody>
                  <a:tcPr anchor="b"/>
                </a:tc>
                <a:tc>
                  <a:txBody>
                    <a:bodyPr/>
                    <a:lstStyle/>
                    <a:p>
                      <a:pPr algn="ctr"/>
                      <a:r>
                        <a:rPr lang="en-US" dirty="0"/>
                        <a:t>Dependencies</a:t>
                      </a:r>
                    </a:p>
                  </a:txBody>
                  <a:tcPr anchor="b"/>
                </a:tc>
                <a:extLst>
                  <a:ext uri="{0D108BD9-81ED-4DB2-BD59-A6C34878D82A}">
                    <a16:rowId xmlns:a16="http://schemas.microsoft.com/office/drawing/2014/main" val="2168177050"/>
                  </a:ext>
                </a:extLst>
              </a:tr>
              <a:tr h="370840">
                <a:tc>
                  <a:txBody>
                    <a:bodyPr/>
                    <a:lstStyle/>
                    <a:p>
                      <a:pPr algn="ctr"/>
                      <a:r>
                        <a:rPr lang="en-US" b="1" dirty="0"/>
                        <a:t>T1</a:t>
                      </a:r>
                    </a:p>
                  </a:txBody>
                  <a:tcPr/>
                </a:tc>
                <a:tc>
                  <a:txBody>
                    <a:bodyPr/>
                    <a:lstStyle/>
                    <a:p>
                      <a:pPr algn="ctr"/>
                      <a:r>
                        <a:rPr lang="en-US" dirty="0"/>
                        <a:t>15</a:t>
                      </a:r>
                    </a:p>
                  </a:txBody>
                  <a:tcPr/>
                </a:tc>
                <a:tc>
                  <a:txBody>
                    <a:bodyPr/>
                    <a:lstStyle/>
                    <a:p>
                      <a:pPr algn="ctr"/>
                      <a:r>
                        <a:rPr lang="en-US" dirty="0"/>
                        <a:t>10</a:t>
                      </a:r>
                    </a:p>
                  </a:txBody>
                  <a:tcPr/>
                </a:tc>
                <a:tc>
                  <a:txBody>
                    <a:bodyPr/>
                    <a:lstStyle/>
                    <a:p>
                      <a:pPr algn="ctr"/>
                      <a:endParaRPr lang="en-US" dirty="0"/>
                    </a:p>
                  </a:txBody>
                  <a:tcPr/>
                </a:tc>
                <a:extLst>
                  <a:ext uri="{0D108BD9-81ED-4DB2-BD59-A6C34878D82A}">
                    <a16:rowId xmlns:a16="http://schemas.microsoft.com/office/drawing/2014/main" val="1504044546"/>
                  </a:ext>
                </a:extLst>
              </a:tr>
              <a:tr h="370840">
                <a:tc>
                  <a:txBody>
                    <a:bodyPr/>
                    <a:lstStyle/>
                    <a:p>
                      <a:pPr algn="ctr"/>
                      <a:r>
                        <a:rPr lang="en-US" b="1" dirty="0"/>
                        <a:t>T2</a:t>
                      </a:r>
                    </a:p>
                  </a:txBody>
                  <a:tcPr/>
                </a:tc>
                <a:tc>
                  <a:txBody>
                    <a:bodyPr/>
                    <a:lstStyle/>
                    <a:p>
                      <a:pPr algn="ctr"/>
                      <a:r>
                        <a:rPr lang="en-US" dirty="0"/>
                        <a:t>8</a:t>
                      </a:r>
                    </a:p>
                  </a:txBody>
                  <a:tcPr/>
                </a:tc>
                <a:tc>
                  <a:txBody>
                    <a:bodyPr/>
                    <a:lstStyle/>
                    <a:p>
                      <a:pPr algn="ctr"/>
                      <a:r>
                        <a:rPr lang="en-US" dirty="0"/>
                        <a:t>15</a:t>
                      </a:r>
                    </a:p>
                  </a:txBody>
                  <a:tcPr/>
                </a:tc>
                <a:tc>
                  <a:txBody>
                    <a:bodyPr/>
                    <a:lstStyle/>
                    <a:p>
                      <a:pPr algn="ctr"/>
                      <a:endParaRPr lang="en-US" dirty="0"/>
                    </a:p>
                  </a:txBody>
                  <a:tcPr/>
                </a:tc>
                <a:extLst>
                  <a:ext uri="{0D108BD9-81ED-4DB2-BD59-A6C34878D82A}">
                    <a16:rowId xmlns:a16="http://schemas.microsoft.com/office/drawing/2014/main" val="4156532610"/>
                  </a:ext>
                </a:extLst>
              </a:tr>
              <a:tr h="370840">
                <a:tc>
                  <a:txBody>
                    <a:bodyPr/>
                    <a:lstStyle/>
                    <a:p>
                      <a:pPr algn="ctr"/>
                      <a:r>
                        <a:rPr lang="en-US" b="1" dirty="0"/>
                        <a:t>T3</a:t>
                      </a:r>
                    </a:p>
                  </a:txBody>
                  <a:tcPr/>
                </a:tc>
                <a:tc>
                  <a:txBody>
                    <a:bodyPr/>
                    <a:lstStyle/>
                    <a:p>
                      <a:pPr algn="ctr"/>
                      <a:r>
                        <a:rPr lang="en-US" dirty="0"/>
                        <a:t>20</a:t>
                      </a:r>
                    </a:p>
                  </a:txBody>
                  <a:tcPr/>
                </a:tc>
                <a:tc>
                  <a:txBody>
                    <a:bodyPr/>
                    <a:lstStyle/>
                    <a:p>
                      <a:pPr algn="ctr"/>
                      <a:r>
                        <a:rPr lang="en-US" dirty="0"/>
                        <a:t>15</a:t>
                      </a:r>
                    </a:p>
                  </a:txBody>
                  <a:tcPr/>
                </a:tc>
                <a:tc>
                  <a:txBody>
                    <a:bodyPr/>
                    <a:lstStyle/>
                    <a:p>
                      <a:pPr algn="ctr"/>
                      <a:r>
                        <a:rPr lang="en-US" dirty="0"/>
                        <a:t>T1 (M1)</a:t>
                      </a:r>
                    </a:p>
                  </a:txBody>
                  <a:tcPr/>
                </a:tc>
                <a:extLst>
                  <a:ext uri="{0D108BD9-81ED-4DB2-BD59-A6C34878D82A}">
                    <a16:rowId xmlns:a16="http://schemas.microsoft.com/office/drawing/2014/main" val="471640923"/>
                  </a:ext>
                </a:extLst>
              </a:tr>
              <a:tr h="370840">
                <a:tc>
                  <a:txBody>
                    <a:bodyPr/>
                    <a:lstStyle/>
                    <a:p>
                      <a:pPr algn="ctr"/>
                      <a:r>
                        <a:rPr lang="en-US" b="1" dirty="0"/>
                        <a:t>T4</a:t>
                      </a:r>
                    </a:p>
                  </a:txBody>
                  <a:tcPr/>
                </a:tc>
                <a:tc>
                  <a:txBody>
                    <a:bodyPr/>
                    <a:lstStyle/>
                    <a:p>
                      <a:pPr algn="ctr"/>
                      <a:r>
                        <a:rPr lang="en-US" dirty="0"/>
                        <a:t>5</a:t>
                      </a:r>
                    </a:p>
                  </a:txBody>
                  <a:tcPr/>
                </a:tc>
                <a:tc>
                  <a:txBody>
                    <a:bodyPr/>
                    <a:lstStyle/>
                    <a:p>
                      <a:pPr algn="ctr"/>
                      <a:r>
                        <a:rPr lang="en-US" dirty="0"/>
                        <a:t>10</a:t>
                      </a:r>
                    </a:p>
                  </a:txBody>
                  <a:tcPr/>
                </a:tc>
                <a:tc>
                  <a:txBody>
                    <a:bodyPr/>
                    <a:lstStyle/>
                    <a:p>
                      <a:pPr algn="ctr"/>
                      <a:endParaRPr lang="en-US" dirty="0"/>
                    </a:p>
                  </a:txBody>
                  <a:tcPr/>
                </a:tc>
                <a:extLst>
                  <a:ext uri="{0D108BD9-81ED-4DB2-BD59-A6C34878D82A}">
                    <a16:rowId xmlns:a16="http://schemas.microsoft.com/office/drawing/2014/main" val="4205744010"/>
                  </a:ext>
                </a:extLst>
              </a:tr>
              <a:tr h="370840">
                <a:tc>
                  <a:txBody>
                    <a:bodyPr/>
                    <a:lstStyle/>
                    <a:p>
                      <a:pPr algn="ctr"/>
                      <a:r>
                        <a:rPr lang="en-US" b="1" dirty="0"/>
                        <a:t>T5</a:t>
                      </a:r>
                    </a:p>
                  </a:txBody>
                  <a:tcPr/>
                </a:tc>
                <a:tc>
                  <a:txBody>
                    <a:bodyPr/>
                    <a:lstStyle/>
                    <a:p>
                      <a:pPr algn="ctr"/>
                      <a:r>
                        <a:rPr lang="en-US" dirty="0"/>
                        <a:t>5</a:t>
                      </a:r>
                    </a:p>
                  </a:txBody>
                  <a:tcPr/>
                </a:tc>
                <a:tc>
                  <a:txBody>
                    <a:bodyPr/>
                    <a:lstStyle/>
                    <a:p>
                      <a:pPr algn="ctr"/>
                      <a:r>
                        <a:rPr lang="en-US" dirty="0"/>
                        <a:t>10</a:t>
                      </a:r>
                    </a:p>
                  </a:txBody>
                  <a:tcPr/>
                </a:tc>
                <a:tc>
                  <a:txBody>
                    <a:bodyPr/>
                    <a:lstStyle/>
                    <a:p>
                      <a:pPr algn="ctr"/>
                      <a:r>
                        <a:rPr lang="en-US" dirty="0"/>
                        <a:t>T2,</a:t>
                      </a:r>
                      <a:r>
                        <a:rPr lang="en-US" baseline="0" dirty="0"/>
                        <a:t> T4 (M3)</a:t>
                      </a:r>
                      <a:endParaRPr lang="en-US" dirty="0"/>
                    </a:p>
                  </a:txBody>
                  <a:tcPr/>
                </a:tc>
                <a:extLst>
                  <a:ext uri="{0D108BD9-81ED-4DB2-BD59-A6C34878D82A}">
                    <a16:rowId xmlns:a16="http://schemas.microsoft.com/office/drawing/2014/main" val="1029553468"/>
                  </a:ext>
                </a:extLst>
              </a:tr>
              <a:tr h="370840">
                <a:tc>
                  <a:txBody>
                    <a:bodyPr/>
                    <a:lstStyle/>
                    <a:p>
                      <a:pPr algn="ctr"/>
                      <a:r>
                        <a:rPr lang="en-US" b="1" dirty="0"/>
                        <a:t>T6</a:t>
                      </a:r>
                    </a:p>
                  </a:txBody>
                  <a:tcPr/>
                </a:tc>
                <a:tc>
                  <a:txBody>
                    <a:bodyPr/>
                    <a:lstStyle/>
                    <a:p>
                      <a:pPr algn="ctr"/>
                      <a:r>
                        <a:rPr lang="en-US" dirty="0"/>
                        <a:t>10</a:t>
                      </a:r>
                    </a:p>
                  </a:txBody>
                  <a:tcPr/>
                </a:tc>
                <a:tc>
                  <a:txBody>
                    <a:bodyPr/>
                    <a:lstStyle/>
                    <a:p>
                      <a:pPr algn="ctr"/>
                      <a:r>
                        <a:rPr lang="en-US" dirty="0"/>
                        <a:t>5</a:t>
                      </a:r>
                    </a:p>
                  </a:txBody>
                  <a:tcPr/>
                </a:tc>
                <a:tc>
                  <a:txBody>
                    <a:bodyPr/>
                    <a:lstStyle/>
                    <a:p>
                      <a:pPr algn="ctr"/>
                      <a:r>
                        <a:rPr lang="en-US" dirty="0"/>
                        <a:t>T1, T2</a:t>
                      </a:r>
                      <a:r>
                        <a:rPr lang="en-US" baseline="0" dirty="0"/>
                        <a:t> (M4)</a:t>
                      </a:r>
                      <a:endParaRPr lang="en-US" dirty="0"/>
                    </a:p>
                  </a:txBody>
                  <a:tcPr/>
                </a:tc>
                <a:extLst>
                  <a:ext uri="{0D108BD9-81ED-4DB2-BD59-A6C34878D82A}">
                    <a16:rowId xmlns:a16="http://schemas.microsoft.com/office/drawing/2014/main" val="2153106821"/>
                  </a:ext>
                </a:extLst>
              </a:tr>
              <a:tr h="370840">
                <a:tc>
                  <a:txBody>
                    <a:bodyPr/>
                    <a:lstStyle/>
                    <a:p>
                      <a:pPr algn="ctr"/>
                      <a:r>
                        <a:rPr lang="en-US" b="1" dirty="0"/>
                        <a:t>T7</a:t>
                      </a:r>
                    </a:p>
                  </a:txBody>
                  <a:tcPr/>
                </a:tc>
                <a:tc>
                  <a:txBody>
                    <a:bodyPr/>
                    <a:lstStyle/>
                    <a:p>
                      <a:pPr algn="ctr"/>
                      <a:r>
                        <a:rPr lang="en-US" dirty="0"/>
                        <a:t>25</a:t>
                      </a:r>
                    </a:p>
                  </a:txBody>
                  <a:tcPr/>
                </a:tc>
                <a:tc>
                  <a:txBody>
                    <a:bodyPr/>
                    <a:lstStyle/>
                    <a:p>
                      <a:pPr algn="ctr"/>
                      <a:r>
                        <a:rPr lang="en-US" dirty="0"/>
                        <a:t>20</a:t>
                      </a:r>
                    </a:p>
                  </a:txBody>
                  <a:tcPr/>
                </a:tc>
                <a:tc>
                  <a:txBody>
                    <a:bodyPr/>
                    <a:lstStyle/>
                    <a:p>
                      <a:pPr algn="ctr"/>
                      <a:r>
                        <a:rPr lang="en-US" dirty="0"/>
                        <a:t>T1 (M1)</a:t>
                      </a:r>
                    </a:p>
                  </a:txBody>
                  <a:tcPr/>
                </a:tc>
                <a:extLst>
                  <a:ext uri="{0D108BD9-81ED-4DB2-BD59-A6C34878D82A}">
                    <a16:rowId xmlns:a16="http://schemas.microsoft.com/office/drawing/2014/main" val="2962047622"/>
                  </a:ext>
                </a:extLst>
              </a:tr>
              <a:tr h="370840">
                <a:tc>
                  <a:txBody>
                    <a:bodyPr/>
                    <a:lstStyle/>
                    <a:p>
                      <a:pPr algn="ctr"/>
                      <a:r>
                        <a:rPr lang="en-US" b="1" dirty="0"/>
                        <a:t>T8</a:t>
                      </a:r>
                    </a:p>
                  </a:txBody>
                  <a:tcPr/>
                </a:tc>
                <a:tc>
                  <a:txBody>
                    <a:bodyPr/>
                    <a:lstStyle/>
                    <a:p>
                      <a:pPr algn="ctr"/>
                      <a:r>
                        <a:rPr lang="en-US" dirty="0"/>
                        <a:t>75</a:t>
                      </a:r>
                    </a:p>
                  </a:txBody>
                  <a:tcPr/>
                </a:tc>
                <a:tc>
                  <a:txBody>
                    <a:bodyPr/>
                    <a:lstStyle/>
                    <a:p>
                      <a:pPr algn="ctr"/>
                      <a:r>
                        <a:rPr lang="en-US" dirty="0"/>
                        <a:t>25</a:t>
                      </a:r>
                    </a:p>
                  </a:txBody>
                  <a:tcPr/>
                </a:tc>
                <a:tc>
                  <a:txBody>
                    <a:bodyPr/>
                    <a:lstStyle/>
                    <a:p>
                      <a:pPr algn="ctr"/>
                      <a:r>
                        <a:rPr lang="en-US" dirty="0"/>
                        <a:t>T4 (M2)</a:t>
                      </a:r>
                    </a:p>
                  </a:txBody>
                  <a:tcPr/>
                </a:tc>
                <a:extLst>
                  <a:ext uri="{0D108BD9-81ED-4DB2-BD59-A6C34878D82A}">
                    <a16:rowId xmlns:a16="http://schemas.microsoft.com/office/drawing/2014/main" val="1957960546"/>
                  </a:ext>
                </a:extLst>
              </a:tr>
              <a:tr h="370840">
                <a:tc>
                  <a:txBody>
                    <a:bodyPr/>
                    <a:lstStyle/>
                    <a:p>
                      <a:pPr algn="ctr"/>
                      <a:r>
                        <a:rPr lang="en-US" b="1" dirty="0"/>
                        <a:t>T9</a:t>
                      </a:r>
                    </a:p>
                  </a:txBody>
                  <a:tcPr/>
                </a:tc>
                <a:tc>
                  <a:txBody>
                    <a:bodyPr/>
                    <a:lstStyle/>
                    <a:p>
                      <a:pPr algn="ctr"/>
                      <a:r>
                        <a:rPr lang="en-US" dirty="0"/>
                        <a:t>10</a:t>
                      </a:r>
                    </a:p>
                  </a:txBody>
                  <a:tcPr/>
                </a:tc>
                <a:tc>
                  <a:txBody>
                    <a:bodyPr/>
                    <a:lstStyle/>
                    <a:p>
                      <a:pPr algn="ctr"/>
                      <a:r>
                        <a:rPr lang="en-US" dirty="0"/>
                        <a:t>15</a:t>
                      </a:r>
                    </a:p>
                  </a:txBody>
                  <a:tcPr/>
                </a:tc>
                <a:tc>
                  <a:txBody>
                    <a:bodyPr/>
                    <a:lstStyle/>
                    <a:p>
                      <a:pPr algn="ctr"/>
                      <a:r>
                        <a:rPr lang="en-US" dirty="0"/>
                        <a:t>T3, T6 (M5)</a:t>
                      </a:r>
                    </a:p>
                  </a:txBody>
                  <a:tcPr/>
                </a:tc>
                <a:extLst>
                  <a:ext uri="{0D108BD9-81ED-4DB2-BD59-A6C34878D82A}">
                    <a16:rowId xmlns:a16="http://schemas.microsoft.com/office/drawing/2014/main" val="1852050194"/>
                  </a:ext>
                </a:extLst>
              </a:tr>
              <a:tr h="370840">
                <a:tc>
                  <a:txBody>
                    <a:bodyPr/>
                    <a:lstStyle/>
                    <a:p>
                      <a:pPr algn="ctr"/>
                      <a:r>
                        <a:rPr lang="en-US" b="1" dirty="0"/>
                        <a:t>T10</a:t>
                      </a:r>
                    </a:p>
                  </a:txBody>
                  <a:tcPr/>
                </a:tc>
                <a:tc>
                  <a:txBody>
                    <a:bodyPr/>
                    <a:lstStyle/>
                    <a:p>
                      <a:pPr algn="ctr"/>
                      <a:r>
                        <a:rPr lang="en-US" dirty="0"/>
                        <a:t>20</a:t>
                      </a:r>
                    </a:p>
                  </a:txBody>
                  <a:tcPr/>
                </a:tc>
                <a:tc>
                  <a:txBody>
                    <a:bodyPr/>
                    <a:lstStyle/>
                    <a:p>
                      <a:pPr algn="ctr"/>
                      <a:r>
                        <a:rPr lang="en-US" dirty="0"/>
                        <a:t>15</a:t>
                      </a:r>
                    </a:p>
                  </a:txBody>
                  <a:tcPr/>
                </a:tc>
                <a:tc>
                  <a:txBody>
                    <a:bodyPr/>
                    <a:lstStyle/>
                    <a:p>
                      <a:pPr algn="ctr"/>
                      <a:r>
                        <a:rPr lang="en-US" dirty="0"/>
                        <a:t>T7, T8 (M6)</a:t>
                      </a:r>
                    </a:p>
                  </a:txBody>
                  <a:tcPr/>
                </a:tc>
                <a:extLst>
                  <a:ext uri="{0D108BD9-81ED-4DB2-BD59-A6C34878D82A}">
                    <a16:rowId xmlns:a16="http://schemas.microsoft.com/office/drawing/2014/main" val="1791418592"/>
                  </a:ext>
                </a:extLst>
              </a:tr>
              <a:tr h="370840">
                <a:tc>
                  <a:txBody>
                    <a:bodyPr/>
                    <a:lstStyle/>
                    <a:p>
                      <a:pPr algn="ctr"/>
                      <a:r>
                        <a:rPr lang="en-US" b="1" dirty="0"/>
                        <a:t>T11</a:t>
                      </a:r>
                    </a:p>
                  </a:txBody>
                  <a:tcPr/>
                </a:tc>
                <a:tc>
                  <a:txBody>
                    <a:bodyPr/>
                    <a:lstStyle/>
                    <a:p>
                      <a:pPr algn="ctr"/>
                      <a:r>
                        <a:rPr lang="en-US" dirty="0"/>
                        <a:t>10</a:t>
                      </a:r>
                    </a:p>
                  </a:txBody>
                  <a:tcPr/>
                </a:tc>
                <a:tc>
                  <a:txBody>
                    <a:bodyPr/>
                    <a:lstStyle/>
                    <a:p>
                      <a:pPr algn="ctr"/>
                      <a:r>
                        <a:rPr lang="en-US" dirty="0"/>
                        <a:t>10</a:t>
                      </a:r>
                    </a:p>
                  </a:txBody>
                  <a:tcPr/>
                </a:tc>
                <a:tc>
                  <a:txBody>
                    <a:bodyPr/>
                    <a:lstStyle/>
                    <a:p>
                      <a:pPr algn="ctr"/>
                      <a:r>
                        <a:rPr lang="en-US" dirty="0"/>
                        <a:t>T9 (M7)</a:t>
                      </a:r>
                    </a:p>
                  </a:txBody>
                  <a:tcPr/>
                </a:tc>
                <a:extLst>
                  <a:ext uri="{0D108BD9-81ED-4DB2-BD59-A6C34878D82A}">
                    <a16:rowId xmlns:a16="http://schemas.microsoft.com/office/drawing/2014/main" val="2792733295"/>
                  </a:ext>
                </a:extLst>
              </a:tr>
              <a:tr h="370840">
                <a:tc>
                  <a:txBody>
                    <a:bodyPr/>
                    <a:lstStyle/>
                    <a:p>
                      <a:pPr algn="ctr"/>
                      <a:r>
                        <a:rPr lang="en-US" b="1" dirty="0"/>
                        <a:t>T12</a:t>
                      </a:r>
                    </a:p>
                  </a:txBody>
                  <a:tcPr/>
                </a:tc>
                <a:tc>
                  <a:txBody>
                    <a:bodyPr/>
                    <a:lstStyle/>
                    <a:p>
                      <a:pPr algn="ctr"/>
                      <a:r>
                        <a:rPr lang="en-US" dirty="0"/>
                        <a:t>20</a:t>
                      </a:r>
                    </a:p>
                  </a:txBody>
                  <a:tcPr/>
                </a:tc>
                <a:tc>
                  <a:txBody>
                    <a:bodyPr/>
                    <a:lstStyle/>
                    <a:p>
                      <a:pPr algn="ctr"/>
                      <a:r>
                        <a:rPr lang="en-US" dirty="0"/>
                        <a:t>10</a:t>
                      </a:r>
                    </a:p>
                  </a:txBody>
                  <a:tcPr/>
                </a:tc>
                <a:tc>
                  <a:txBody>
                    <a:bodyPr/>
                    <a:lstStyle/>
                    <a:p>
                      <a:pPr algn="ctr"/>
                      <a:r>
                        <a:rPr lang="en-US" dirty="0"/>
                        <a:t>T10, T11 (M8)</a:t>
                      </a:r>
                    </a:p>
                  </a:txBody>
                  <a:tcPr/>
                </a:tc>
                <a:extLst>
                  <a:ext uri="{0D108BD9-81ED-4DB2-BD59-A6C34878D82A}">
                    <a16:rowId xmlns:a16="http://schemas.microsoft.com/office/drawing/2014/main" val="639584597"/>
                  </a:ext>
                </a:extLst>
              </a:tr>
            </a:tbl>
          </a:graphicData>
        </a:graphic>
      </p:graphicFrame>
    </p:spTree>
    <p:extLst>
      <p:ext uri="{BB962C8B-B14F-4D97-AF65-F5344CB8AC3E}">
        <p14:creationId xmlns:p14="http://schemas.microsoft.com/office/powerpoint/2010/main" val="1995690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Gantt charts</a:t>
            </a:r>
          </a:p>
        </p:txBody>
      </p:sp>
      <p:sp>
        <p:nvSpPr>
          <p:cNvPr id="3" name="Content Placeholder 2"/>
          <p:cNvSpPr>
            <a:spLocks noGrp="1"/>
          </p:cNvSpPr>
          <p:nvPr>
            <p:ph idx="1"/>
          </p:nvPr>
        </p:nvSpPr>
        <p:spPr>
          <a:xfrm>
            <a:off x="609600" y="1775192"/>
            <a:ext cx="5334000" cy="4778008"/>
          </a:xfrm>
        </p:spPr>
        <p:txBody>
          <a:bodyPr>
            <a:normAutofit fontScale="85000" lnSpcReduction="10000"/>
          </a:bodyPr>
          <a:lstStyle/>
          <a:p>
            <a:r>
              <a:rPr lang="en-US" dirty="0"/>
              <a:t>Gantt charts show the same information, but in a much clearer way</a:t>
            </a:r>
          </a:p>
          <a:p>
            <a:pPr lvl="1"/>
            <a:r>
              <a:rPr lang="en-US" dirty="0"/>
              <a:t>Bars shows the length of each task</a:t>
            </a:r>
          </a:p>
          <a:p>
            <a:pPr lvl="1"/>
            <a:r>
              <a:rPr lang="en-US" dirty="0"/>
              <a:t>Dependencies are shown by the starting point of each task</a:t>
            </a:r>
          </a:p>
          <a:p>
            <a:r>
              <a:rPr lang="en-US" dirty="0"/>
              <a:t>Recall that you have to make a Gantt chart for Project 2</a:t>
            </a:r>
          </a:p>
          <a:p>
            <a:r>
              <a:rPr lang="en-US" dirty="0"/>
              <a:t>Thus, you need to break down your product into tasks and figure out which tasks are dependent on which</a:t>
            </a:r>
          </a:p>
        </p:txBody>
      </p:sp>
      <p:pic>
        <p:nvPicPr>
          <p:cNvPr id="4" name="Picture 3"/>
          <p:cNvPicPr>
            <a:picLocks noChangeAspect="1"/>
          </p:cNvPicPr>
          <p:nvPr/>
        </p:nvPicPr>
        <p:blipFill>
          <a:blip r:embed="rId2"/>
          <a:stretch>
            <a:fillRect/>
          </a:stretch>
        </p:blipFill>
        <p:spPr>
          <a:xfrm>
            <a:off x="6096000" y="1739872"/>
            <a:ext cx="5988153" cy="4956392"/>
          </a:xfrm>
          <a:prstGeom prst="rect">
            <a:avLst/>
          </a:prstGeom>
        </p:spPr>
      </p:pic>
    </p:spTree>
    <p:extLst>
      <p:ext uri="{BB962C8B-B14F-4D97-AF65-F5344CB8AC3E}">
        <p14:creationId xmlns:p14="http://schemas.microsoft.com/office/powerpoint/2010/main" val="3538408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Staff allocation</a:t>
            </a:r>
          </a:p>
        </p:txBody>
      </p:sp>
      <p:sp>
        <p:nvSpPr>
          <p:cNvPr id="3" name="Content Placeholder 2"/>
          <p:cNvSpPr>
            <a:spLocks noGrp="1"/>
          </p:cNvSpPr>
          <p:nvPr>
            <p:ph idx="1"/>
          </p:nvPr>
        </p:nvSpPr>
        <p:spPr>
          <a:xfrm>
            <a:off x="609600" y="1775192"/>
            <a:ext cx="4495800" cy="4625609"/>
          </a:xfrm>
        </p:spPr>
        <p:txBody>
          <a:bodyPr/>
          <a:lstStyle/>
          <a:p>
            <a:r>
              <a:rPr lang="en-US" dirty="0"/>
              <a:t>It's also possible to visualize which staff members are working on which task (and when)</a:t>
            </a:r>
          </a:p>
          <a:p>
            <a:r>
              <a:rPr lang="en-US" dirty="0"/>
              <a:t>Doing so might be helpful but is not required for Project 2</a:t>
            </a:r>
          </a:p>
        </p:txBody>
      </p:sp>
      <p:pic>
        <p:nvPicPr>
          <p:cNvPr id="4" name="Picture 3"/>
          <p:cNvPicPr>
            <a:picLocks noChangeAspect="1"/>
          </p:cNvPicPr>
          <p:nvPr/>
        </p:nvPicPr>
        <p:blipFill>
          <a:blip r:embed="rId2"/>
          <a:stretch>
            <a:fillRect/>
          </a:stretch>
        </p:blipFill>
        <p:spPr>
          <a:xfrm>
            <a:off x="5257800" y="1560313"/>
            <a:ext cx="6858000" cy="5221487"/>
          </a:xfrm>
          <a:prstGeom prst="rect">
            <a:avLst/>
          </a:prstGeom>
        </p:spPr>
      </p:pic>
    </p:spTree>
    <p:extLst>
      <p:ext uri="{BB962C8B-B14F-4D97-AF65-F5344CB8AC3E}">
        <p14:creationId xmlns:p14="http://schemas.microsoft.com/office/powerpoint/2010/main" val="1093452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DA0DB-85F1-402A-81DF-E610BC795B76}"/>
              </a:ext>
            </a:extLst>
          </p:cNvPr>
          <p:cNvSpPr>
            <a:spLocks noGrp="1"/>
          </p:cNvSpPr>
          <p:nvPr>
            <p:ph type="title"/>
          </p:nvPr>
        </p:nvSpPr>
        <p:spPr/>
        <p:txBody>
          <a:bodyPr/>
          <a:lstStyle/>
          <a:p>
            <a:r>
              <a:rPr lang="en-US" dirty="0"/>
              <a:t>Detailed Design</a:t>
            </a:r>
          </a:p>
        </p:txBody>
      </p:sp>
      <p:sp>
        <p:nvSpPr>
          <p:cNvPr id="3" name="Text Placeholder 2">
            <a:extLst>
              <a:ext uri="{FF2B5EF4-FFF2-40B4-BE49-F238E27FC236}">
                <a16:creationId xmlns:a16="http://schemas.microsoft.com/office/drawing/2014/main" id="{555CB76A-20BB-446D-95FD-66B5ECC18944}"/>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72361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6314</TotalTime>
  <Words>2111</Words>
  <Application>Microsoft Office PowerPoint</Application>
  <PresentationFormat>Widescreen</PresentationFormat>
  <Paragraphs>341</Paragraphs>
  <Slides>39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39</vt:i4>
      </vt:variant>
    </vt:vector>
  </HeadingPairs>
  <TitlesOfParts>
    <vt:vector size="47" baseType="lpstr">
      <vt:lpstr>Arial</vt:lpstr>
      <vt:lpstr>Calibri</vt:lpstr>
      <vt:lpstr>Corbel</vt:lpstr>
      <vt:lpstr>Courier New</vt:lpstr>
      <vt:lpstr>Wingdings</vt:lpstr>
      <vt:lpstr>Wingdings 2</vt:lpstr>
      <vt:lpstr>Wingdings 3</vt:lpstr>
      <vt:lpstr>Module</vt:lpstr>
      <vt:lpstr>COMP 3100</vt:lpstr>
      <vt:lpstr>Last time</vt:lpstr>
      <vt:lpstr>Questions?</vt:lpstr>
      <vt:lpstr>Quick Notes on Project Scheduling</vt:lpstr>
      <vt:lpstr>Project scheduling</vt:lpstr>
      <vt:lpstr>Example of tasks</vt:lpstr>
      <vt:lpstr>Gantt charts</vt:lpstr>
      <vt:lpstr>Staff allocation</vt:lpstr>
      <vt:lpstr>Detailed Design</vt:lpstr>
      <vt:lpstr>Detailed design</vt:lpstr>
      <vt:lpstr>More depth on class diagrams</vt:lpstr>
      <vt:lpstr>Inheritance and interfaces in class diagrams</vt:lpstr>
      <vt:lpstr>Other associations</vt:lpstr>
      <vt:lpstr>Complex example</vt:lpstr>
      <vt:lpstr>Design Patterns</vt:lpstr>
      <vt:lpstr>Object class identification</vt:lpstr>
      <vt:lpstr>Design patterns</vt:lpstr>
      <vt:lpstr>Elements of design patterns</vt:lpstr>
      <vt:lpstr>Composite pattern</vt:lpstr>
      <vt:lpstr>Composite pattern in code</vt:lpstr>
      <vt:lpstr>Command pattern</vt:lpstr>
      <vt:lpstr>Command pattern in code</vt:lpstr>
      <vt:lpstr>Decorator pattern</vt:lpstr>
      <vt:lpstr>Decorator pattern in code</vt:lpstr>
      <vt:lpstr>Observer pattern</vt:lpstr>
      <vt:lpstr>Observer pattern in code</vt:lpstr>
      <vt:lpstr>Factory method pattern</vt:lpstr>
      <vt:lpstr>Factory method pattern in code</vt:lpstr>
      <vt:lpstr>Abstract factory pattern</vt:lpstr>
      <vt:lpstr>Abstract factory pattern</vt:lpstr>
      <vt:lpstr>Singleton pattern</vt:lpstr>
      <vt:lpstr>Singleton pattern in code</vt:lpstr>
      <vt:lpstr>Strategy pattern</vt:lpstr>
      <vt:lpstr>Strategy pattern in code</vt:lpstr>
      <vt:lpstr>Adapter pattern</vt:lpstr>
      <vt:lpstr>Adapter pattern</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638</cp:revision>
  <dcterms:created xsi:type="dcterms:W3CDTF">2009-08-24T20:26:10Z</dcterms:created>
  <dcterms:modified xsi:type="dcterms:W3CDTF">2024-10-07T19:55:27Z</dcterms:modified>
</cp:coreProperties>
</file>